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91"/>
  </p:notesMasterIdLst>
  <p:handoutMasterIdLst>
    <p:handoutMasterId r:id="rId92"/>
  </p:handoutMasterIdLst>
  <p:sldIdLst>
    <p:sldId id="256" r:id="rId2"/>
    <p:sldId id="496" r:id="rId3"/>
    <p:sldId id="258" r:id="rId4"/>
    <p:sldId id="259" r:id="rId5"/>
    <p:sldId id="512" r:id="rId6"/>
    <p:sldId id="274" r:id="rId7"/>
    <p:sldId id="276" r:id="rId8"/>
    <p:sldId id="260" r:id="rId9"/>
    <p:sldId id="261" r:id="rId10"/>
    <p:sldId id="309" r:id="rId11"/>
    <p:sldId id="311" r:id="rId12"/>
    <p:sldId id="313" r:id="rId13"/>
    <p:sldId id="314" r:id="rId14"/>
    <p:sldId id="1348" r:id="rId15"/>
    <p:sldId id="1349" r:id="rId16"/>
    <p:sldId id="1350" r:id="rId17"/>
    <p:sldId id="1358" r:id="rId18"/>
    <p:sldId id="709" r:id="rId19"/>
    <p:sldId id="506" r:id="rId20"/>
    <p:sldId id="710" r:id="rId21"/>
    <p:sldId id="514" r:id="rId22"/>
    <p:sldId id="724" r:id="rId23"/>
    <p:sldId id="1313" r:id="rId24"/>
    <p:sldId id="728" r:id="rId25"/>
    <p:sldId id="1337" r:id="rId26"/>
    <p:sldId id="1314" r:id="rId27"/>
    <p:sldId id="1315" r:id="rId28"/>
    <p:sldId id="1352" r:id="rId29"/>
    <p:sldId id="1354" r:id="rId30"/>
    <p:sldId id="1355" r:id="rId31"/>
    <p:sldId id="1356" r:id="rId32"/>
    <p:sldId id="1357" r:id="rId33"/>
    <p:sldId id="1316" r:id="rId34"/>
    <p:sldId id="1317" r:id="rId35"/>
    <p:sldId id="1312" r:id="rId36"/>
    <p:sldId id="1326" r:id="rId37"/>
    <p:sldId id="1325" r:id="rId38"/>
    <p:sldId id="1327" r:id="rId39"/>
    <p:sldId id="1328" r:id="rId40"/>
    <p:sldId id="1329" r:id="rId41"/>
    <p:sldId id="1330" r:id="rId42"/>
    <p:sldId id="1331" r:id="rId43"/>
    <p:sldId id="1332" r:id="rId44"/>
    <p:sldId id="1333" r:id="rId45"/>
    <p:sldId id="1339" r:id="rId46"/>
    <p:sldId id="482" r:id="rId47"/>
    <p:sldId id="1340" r:id="rId48"/>
    <p:sldId id="1338" r:id="rId49"/>
    <p:sldId id="1336" r:id="rId50"/>
    <p:sldId id="1324" r:id="rId51"/>
    <p:sldId id="486" r:id="rId52"/>
    <p:sldId id="1341" r:id="rId53"/>
    <p:sldId id="1311" r:id="rId54"/>
    <p:sldId id="290" r:id="rId55"/>
    <p:sldId id="1321" r:id="rId56"/>
    <p:sldId id="1322" r:id="rId57"/>
    <p:sldId id="297" r:id="rId58"/>
    <p:sldId id="298" r:id="rId59"/>
    <p:sldId id="299" r:id="rId60"/>
    <p:sldId id="300" r:id="rId61"/>
    <p:sldId id="301" r:id="rId62"/>
    <p:sldId id="729" r:id="rId63"/>
    <p:sldId id="282" r:id="rId64"/>
    <p:sldId id="285" r:id="rId65"/>
    <p:sldId id="714" r:id="rId66"/>
    <p:sldId id="715" r:id="rId67"/>
    <p:sldId id="1335" r:id="rId68"/>
    <p:sldId id="302" r:id="rId69"/>
    <p:sldId id="571" r:id="rId70"/>
    <p:sldId id="574" r:id="rId71"/>
    <p:sldId id="474" r:id="rId72"/>
    <p:sldId id="716" r:id="rId73"/>
    <p:sldId id="717" r:id="rId74"/>
    <p:sldId id="1303" r:id="rId75"/>
    <p:sldId id="1320" r:id="rId76"/>
    <p:sldId id="1344" r:id="rId77"/>
    <p:sldId id="1308" r:id="rId78"/>
    <p:sldId id="1345" r:id="rId79"/>
    <p:sldId id="1346" r:id="rId80"/>
    <p:sldId id="1347" r:id="rId81"/>
    <p:sldId id="1342" r:id="rId82"/>
    <p:sldId id="1343" r:id="rId83"/>
    <p:sldId id="1334" r:id="rId84"/>
    <p:sldId id="488" r:id="rId85"/>
    <p:sldId id="478" r:id="rId86"/>
    <p:sldId id="303" r:id="rId87"/>
    <p:sldId id="304" r:id="rId88"/>
    <p:sldId id="305" r:id="rId89"/>
    <p:sldId id="1323" r:id="rId9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1007" autoAdjust="0"/>
  </p:normalViewPr>
  <p:slideViewPr>
    <p:cSldViewPr>
      <p:cViewPr varScale="1">
        <p:scale>
          <a:sx n="61" d="100"/>
          <a:sy n="61" d="100"/>
        </p:scale>
        <p:origin x="816" y="52"/>
      </p:cViewPr>
      <p:guideLst>
        <p:guide orient="horz" pos="2160"/>
        <p:guide pos="3840"/>
      </p:guideLst>
    </p:cSldViewPr>
  </p:slideViewPr>
  <p:notesTextViewPr>
    <p:cViewPr>
      <p:scale>
        <a:sx n="125" d="100"/>
        <a:sy n="125" d="100"/>
      </p:scale>
      <p:origin x="0" y="0"/>
    </p:cViewPr>
  </p:notesTextViewPr>
  <p:sorterViewPr>
    <p:cViewPr>
      <p:scale>
        <a:sx n="66" d="100"/>
        <a:sy n="66" d="100"/>
      </p:scale>
      <p:origin x="0" y="0"/>
    </p:cViewPr>
  </p:sorterViewPr>
  <p:notesViewPr>
    <p:cSldViewPr>
      <p:cViewPr varScale="1">
        <p:scale>
          <a:sx n="87" d="100"/>
          <a:sy n="87" d="100"/>
        </p:scale>
        <p:origin x="384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8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400" dirty="0"/>
            <a:t>增加优化约束</a:t>
          </a:r>
          <a:endParaRPr lang="en-US" altLang="zh-CN" sz="24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50"/>
        </a:p>
      </dgm:t>
    </dgm:pt>
    <dgm:pt modelId="{3A66B05C-C306-4566-ADB4-BD58EF99E13F}">
      <dgm:prSet custT="1"/>
      <dgm:spPr/>
      <dgm:t>
        <a:bodyPr/>
        <a:lstStyle/>
        <a:p>
          <a:pPr rtl="0"/>
          <a:r>
            <a:rPr lang="zh-CN" altLang="en-US" sz="24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5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75127"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695700" y="831673"/>
          <a:ext cx="2022461" cy="702011"/>
        </a:xfrm>
        <a:custGeom>
          <a:avLst/>
          <a:gdLst/>
          <a:ahLst/>
          <a:cxnLst/>
          <a:rect l="0" t="0" r="0" b="0"/>
          <a:pathLst>
            <a:path>
              <a:moveTo>
                <a:pt x="0" y="0"/>
              </a:moveTo>
              <a:lnTo>
                <a:pt x="0" y="351005"/>
              </a:lnTo>
              <a:lnTo>
                <a:pt x="2022461" y="351005"/>
              </a:lnTo>
              <a:lnTo>
                <a:pt x="2022461" y="702011"/>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673238" y="831673"/>
          <a:ext cx="2022461" cy="702011"/>
        </a:xfrm>
        <a:custGeom>
          <a:avLst/>
          <a:gdLst/>
          <a:ahLst/>
          <a:cxnLst/>
          <a:rect l="0" t="0" r="0" b="0"/>
          <a:pathLst>
            <a:path>
              <a:moveTo>
                <a:pt x="2022461" y="0"/>
              </a:moveTo>
              <a:lnTo>
                <a:pt x="2022461" y="351005"/>
              </a:lnTo>
              <a:lnTo>
                <a:pt x="0" y="351005"/>
              </a:lnTo>
              <a:lnTo>
                <a:pt x="0" y="702011"/>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768529" y="249940"/>
          <a:ext cx="5854341" cy="581733"/>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所有损害优化的方法都是正则化。</a:t>
          </a:r>
        </a:p>
      </dsp:txBody>
      <dsp:txXfrm>
        <a:off x="768529" y="249940"/>
        <a:ext cx="5854341" cy="581733"/>
      </dsp:txXfrm>
    </dsp:sp>
    <dsp:sp modelId="{D2B477F3-791F-46FC-A50D-FA3601860E25}">
      <dsp:nvSpPr>
        <dsp:cNvPr id="0" name=""/>
        <dsp:cNvSpPr/>
      </dsp:nvSpPr>
      <dsp:spPr>
        <a:xfrm>
          <a:off x="1781" y="1533685"/>
          <a:ext cx="3342912" cy="578574"/>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增加优化约束</a:t>
          </a:r>
          <a:endParaRPr lang="en-US" altLang="zh-CN" sz="2400" kern="1200" dirty="0"/>
        </a:p>
      </dsp:txBody>
      <dsp:txXfrm>
        <a:off x="1781" y="1533685"/>
        <a:ext cx="3342912" cy="578574"/>
      </dsp:txXfrm>
    </dsp:sp>
    <dsp:sp modelId="{7509D6B6-898D-4FC7-8441-00720BF18D07}">
      <dsp:nvSpPr>
        <dsp:cNvPr id="0" name=""/>
        <dsp:cNvSpPr/>
      </dsp:nvSpPr>
      <dsp:spPr>
        <a:xfrm>
          <a:off x="4046705" y="1533685"/>
          <a:ext cx="3342912" cy="564099"/>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干扰优化过程</a:t>
          </a:r>
        </a:p>
      </dsp:txBody>
      <dsp:txXfrm>
        <a:off x="4046705" y="1533685"/>
        <a:ext cx="3342912" cy="5640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10C925C-6655-4E88-D6B3-FFAAEDD93D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F5BCBBE-F49D-1C0D-AA02-3E81B6F2E5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C82A8-9DD9-419E-929B-1DA5A98994BE}" type="datetimeFigureOut">
              <a:rPr lang="zh-CN" altLang="en-US" smtClean="0"/>
              <a:t>2022/9/1</a:t>
            </a:fld>
            <a:endParaRPr lang="zh-CN" altLang="en-US"/>
          </a:p>
        </p:txBody>
      </p:sp>
      <p:sp>
        <p:nvSpPr>
          <p:cNvPr id="4" name="页脚占位符 3">
            <a:extLst>
              <a:ext uri="{FF2B5EF4-FFF2-40B4-BE49-F238E27FC236}">
                <a16:creationId xmlns:a16="http://schemas.microsoft.com/office/drawing/2014/main" id="{09C6F66B-3F46-2C88-7933-EE14F94866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034DAF1-3C20-DCD1-A021-3A3E36387C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DB29DB-0B24-4299-9206-A2B1985AF01F}" type="slidenum">
              <a:rPr lang="zh-CN" altLang="en-US" smtClean="0"/>
              <a:t>‹#›</a:t>
            </a:fld>
            <a:endParaRPr lang="zh-CN" altLang="en-US"/>
          </a:p>
        </p:txBody>
      </p:sp>
    </p:spTree>
    <p:extLst>
      <p:ext uri="{BB962C8B-B14F-4D97-AF65-F5344CB8AC3E}">
        <p14:creationId xmlns:p14="http://schemas.microsoft.com/office/powerpoint/2010/main" val="1785297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9/1/2022</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a:latin typeface="微软雅黑" panose="020B0503020204020204" pitchFamily="34" charset="-122"/>
                <a:ea typeface="微软雅黑" panose="020B0503020204020204" pitchFamily="34" charset="-122"/>
              </a:rPr>
              <a:t>客户价格其利润的来源可能来自于信用卡的年费、取现手续费、分期手续费、境外交易手续费用等。而分析出客户的价值后，在进行营销、电话接听、催收、产品咨询等各项服务时，就可以针对高价值的客户进行区别于普通客户的服务，有助于进一步挖掘这些高价值客户的价值，并提高这些高价值客户的忠诚度。</a:t>
            </a:r>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1118856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20</a:t>
            </a:fld>
            <a:endParaRPr lang="en-US" altLang="zh-CN"/>
          </a:p>
        </p:txBody>
      </p:sp>
    </p:spTree>
    <p:extLst>
      <p:ext uri="{BB962C8B-B14F-4D97-AF65-F5344CB8AC3E}">
        <p14:creationId xmlns:p14="http://schemas.microsoft.com/office/powerpoint/2010/main" val="4234938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什么是迭代？什么是梯度下降法？</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34</a:t>
            </a:fld>
            <a:endParaRPr lang="en-US" altLang="zh-CN"/>
          </a:p>
        </p:txBody>
      </p:sp>
    </p:spTree>
    <p:extLst>
      <p:ext uri="{BB962C8B-B14F-4D97-AF65-F5344CB8AC3E}">
        <p14:creationId xmlns:p14="http://schemas.microsoft.com/office/powerpoint/2010/main" val="160188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46</a:t>
            </a:fld>
            <a:endParaRPr lang="en-US" altLang="zh-CN"/>
          </a:p>
        </p:txBody>
      </p:sp>
    </p:spTree>
    <p:extLst>
      <p:ext uri="{BB962C8B-B14F-4D97-AF65-F5344CB8AC3E}">
        <p14:creationId xmlns:p14="http://schemas.microsoft.com/office/powerpoint/2010/main" val="48918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47</a:t>
            </a:fld>
            <a:endParaRPr lang="en-US" altLang="zh-CN"/>
          </a:p>
        </p:txBody>
      </p:sp>
    </p:spTree>
    <p:extLst>
      <p:ext uri="{BB962C8B-B14F-4D97-AF65-F5344CB8AC3E}">
        <p14:creationId xmlns:p14="http://schemas.microsoft.com/office/powerpoint/2010/main" val="1802944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48</a:t>
            </a:fld>
            <a:endParaRPr lang="en-US" altLang="zh-CN"/>
          </a:p>
        </p:txBody>
      </p:sp>
    </p:spTree>
    <p:extLst>
      <p:ext uri="{BB962C8B-B14F-4D97-AF65-F5344CB8AC3E}">
        <p14:creationId xmlns:p14="http://schemas.microsoft.com/office/powerpoint/2010/main" val="358684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71</a:t>
            </a:fld>
            <a:endParaRPr lang="en-US" altLang="zh-CN"/>
          </a:p>
        </p:txBody>
      </p:sp>
    </p:spTree>
    <p:extLst>
      <p:ext uri="{BB962C8B-B14F-4D97-AF65-F5344CB8AC3E}">
        <p14:creationId xmlns:p14="http://schemas.microsoft.com/office/powerpoint/2010/main" val="286495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72</a:t>
            </a:fld>
            <a:endParaRPr lang="en-US" altLang="zh-CN"/>
          </a:p>
        </p:txBody>
      </p:sp>
    </p:spTree>
    <p:extLst>
      <p:ext uri="{BB962C8B-B14F-4D97-AF65-F5344CB8AC3E}">
        <p14:creationId xmlns:p14="http://schemas.microsoft.com/office/powerpoint/2010/main" val="2509285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r>
              <a:rPr lang="zh-CN" altLang="en-US" sz="2700">
                <a:solidFill>
                  <a:schemeClr val="accent1">
                    <a:lumMod val="50000"/>
                  </a:schemeClr>
                </a:solidFill>
              </a:rPr>
              <a:t>机器学习与金融应用</a:t>
            </a:r>
            <a:endParaRPr lang="zh-CN" altLang="zh-CN" sz="2700">
              <a:solidFill>
                <a:schemeClr val="accent1">
                  <a:lumMod val="50000"/>
                </a:schemeClr>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endParaRPr lang="zh-CN" altLang="en-US"/>
          </a:p>
        </p:txBody>
      </p:sp>
    </p:spTree>
    <p:extLst>
      <p:ext uri="{BB962C8B-B14F-4D97-AF65-F5344CB8AC3E}">
        <p14:creationId xmlns:p14="http://schemas.microsoft.com/office/powerpoint/2010/main" val="371443204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4185626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13092314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7259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95034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01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4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83A63-06B2-435B-9763-74F368CDB13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4C7D40-3CB5-4711-BE64-8729BF1D3D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2E86E7F-B078-4D31-AF6E-03C27CB9C78B}"/>
              </a:ext>
            </a:extLst>
          </p:cNvPr>
          <p:cNvSpPr>
            <a:spLocks noGrp="1"/>
          </p:cNvSpPr>
          <p:nvPr>
            <p:ph type="dt" sz="half" idx="10"/>
          </p:nvPr>
        </p:nvSpPr>
        <p:spPr/>
        <p:txBody>
          <a:bodyPr/>
          <a:lstStyle/>
          <a:p>
            <a:fld id="{9785F0B7-F72B-414A-B384-27F7E34A933A}" type="datetimeFigureOut">
              <a:rPr lang="zh-CN" altLang="en-US" smtClean="0"/>
              <a:t>2022/9/1</a:t>
            </a:fld>
            <a:endParaRPr lang="zh-CN" altLang="en-US"/>
          </a:p>
        </p:txBody>
      </p:sp>
      <p:sp>
        <p:nvSpPr>
          <p:cNvPr id="5" name="页脚占位符 4">
            <a:extLst>
              <a:ext uri="{FF2B5EF4-FFF2-40B4-BE49-F238E27FC236}">
                <a16:creationId xmlns:a16="http://schemas.microsoft.com/office/drawing/2014/main" id="{30506AA1-3A36-4451-8337-A12E346C05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49ED1B-D76E-4F6C-87A8-5770675F9CB3}"/>
              </a:ext>
            </a:extLst>
          </p:cNvPr>
          <p:cNvSpPr>
            <a:spLocks noGrp="1"/>
          </p:cNvSpPr>
          <p:nvPr>
            <p:ph type="sldNum" sz="quarter" idx="12"/>
          </p:nvPr>
        </p:nvSpPr>
        <p:spPr/>
        <p:txBody>
          <a:bodyPr/>
          <a:lstStyle/>
          <a:p>
            <a:fld id="{6FEF61FC-4DDC-4DA2-9F64-B4CD5E4EB23D}" type="slidenum">
              <a:rPr lang="zh-CN" altLang="en-US" smtClean="0"/>
              <a:t>‹#›</a:t>
            </a:fld>
            <a:endParaRPr lang="zh-CN" altLang="en-US"/>
          </a:p>
        </p:txBody>
      </p:sp>
    </p:spTree>
    <p:extLst>
      <p:ext uri="{BB962C8B-B14F-4D97-AF65-F5344CB8AC3E}">
        <p14:creationId xmlns:p14="http://schemas.microsoft.com/office/powerpoint/2010/main" val="1512341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114800" y="6492875"/>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a:latin typeface="+mn-ea"/>
                <a:ea typeface="+mn-ea"/>
              </a:rPr>
              <a:t>《</a:t>
            </a:r>
            <a:r>
              <a:rPr lang="zh-CN" altLang="en-US" sz="1400">
                <a:latin typeface="+mn-ea"/>
                <a:ea typeface="+mn-ea"/>
              </a:rPr>
              <a:t>机器学习与金融应用</a:t>
            </a:r>
            <a:r>
              <a:rPr lang="en-US" altLang="zh-CN" sz="1400">
                <a:latin typeface="+mn-ea"/>
                <a:ea typeface="+mn-ea"/>
              </a:rPr>
              <a:t>》</a:t>
            </a:r>
            <a:endParaRPr lang="zh-CN" altLang="zh-CN" sz="1400" dirty="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userDrawn="1"/>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Tree>
    <p:extLst>
      <p:ext uri="{BB962C8B-B14F-4D97-AF65-F5344CB8AC3E}">
        <p14:creationId xmlns:p14="http://schemas.microsoft.com/office/powerpoint/2010/main" val="289573449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mp"/><Relationship Id="rId1" Type="http://schemas.openxmlformats.org/officeDocument/2006/relationships/slideLayout" Target="../slideLayouts/slideLayout4.xml"/><Relationship Id="rId5" Type="http://schemas.openxmlformats.org/officeDocument/2006/relationships/image" Target="../media/image17.tmp"/><Relationship Id="rId4" Type="http://schemas.openxmlformats.org/officeDocument/2006/relationships/image" Target="../media/image16.tmp"/></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1.tmp"/><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27.png"/><Relationship Id="rId4" Type="http://schemas.openxmlformats.org/officeDocument/2006/relationships/image" Target="../media/image26.gif"/></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6.gif"/></Relationships>
</file>

<file path=ppt/slides/_rels/slide49.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jpe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82.png"/><Relationship Id="rId11" Type="http://schemas.openxmlformats.org/officeDocument/2006/relationships/image" Target="../media/image83.tmp"/><Relationship Id="rId5" Type="http://schemas.openxmlformats.org/officeDocument/2006/relationships/image" Target="../media/image81.png"/><Relationship Id="rId10" Type="http://schemas.openxmlformats.org/officeDocument/2006/relationships/image" Target="../media/image12.tmp"/><Relationship Id="rId4" Type="http://schemas.openxmlformats.org/officeDocument/2006/relationships/image" Target="../media/image80.tmp"/><Relationship Id="rId9" Type="http://schemas.openxmlformats.org/officeDocument/2006/relationships/image" Target="../media/image350.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85.png"/><Relationship Id="rId4" Type="http://schemas.openxmlformats.org/officeDocument/2006/relationships/image" Target="../media/image84.tmp"/></Relationships>
</file>

<file path=ppt/slides/_rels/slide73.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image" Target="../media/image86.tmp"/><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image" Target="../media/image88.tmp"/><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9.png"/><Relationship Id="rId7" Type="http://schemas.openxmlformats.org/officeDocument/2006/relationships/diagramQuickStyle" Target="../diagrams/quickStyle1.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8.tmp"/><Relationship Id="rId9" Type="http://schemas.microsoft.com/office/2007/relationships/diagramDrawing" Target="../diagrams/drawing1.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A0016-E66D-93E6-40C7-C860BC905091}"/>
              </a:ext>
            </a:extLst>
          </p:cNvPr>
          <p:cNvSpPr>
            <a:spLocks noGrp="1"/>
          </p:cNvSpPr>
          <p:nvPr>
            <p:ph type="ctrTitle"/>
          </p:nvPr>
        </p:nvSpPr>
        <p:spPr/>
        <p:txBody>
          <a:bodyPr/>
          <a:lstStyle/>
          <a:p>
            <a:r>
              <a:rPr lang="zh-CN" altLang="en-US" sz="4000" b="1"/>
              <a:t>第二章</a:t>
            </a:r>
            <a:br>
              <a:rPr lang="en-US" altLang="zh-CN" sz="4000" b="1"/>
            </a:br>
            <a:r>
              <a:rPr lang="zh-CN" altLang="en-US" sz="4000" b="1"/>
              <a:t>线性回归与模型正则化</a:t>
            </a:r>
          </a:p>
        </p:txBody>
      </p:sp>
      <p:sp>
        <p:nvSpPr>
          <p:cNvPr id="4" name="文本占位符 3">
            <a:extLst>
              <a:ext uri="{FF2B5EF4-FFF2-40B4-BE49-F238E27FC236}">
                <a16:creationId xmlns:a16="http://schemas.microsoft.com/office/drawing/2014/main" id="{71B4D5A7-9998-2209-F1EE-B99247521A80}"/>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4029782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5175" y="1323391"/>
            <a:ext cx="10276115" cy="4401205"/>
          </a:xfrm>
          <a:prstGeom prst="rect">
            <a:avLst/>
          </a:prstGeom>
          <a:noFill/>
        </p:spPr>
        <p:txBody>
          <a:bodyPr wrap="square" rtlCol="0">
            <a:spAutoFit/>
          </a:bodyPr>
          <a:lstStyle/>
          <a:p>
            <a:r>
              <a:rPr lang="zh-CN" altLang="en-US" sz="2800" b="1">
                <a:latin typeface="微软雅黑" panose="020B0503020204020204" pitchFamily="34" charset="-122"/>
                <a:ea typeface="微软雅黑" panose="020B0503020204020204" pitchFamily="34" charset="-122"/>
              </a:rPr>
              <a:t>多元</a:t>
            </a:r>
            <a:r>
              <a:rPr lang="zh-CN" altLang="en-US" sz="2800" b="1" dirty="0">
                <a:latin typeface="微软雅黑" panose="020B0503020204020204" pitchFamily="34" charset="-122"/>
                <a:ea typeface="微软雅黑" panose="020B0503020204020204" pitchFamily="34" charset="-122"/>
              </a:rPr>
              <a:t>线性回归的数学原理和代码实现</a:t>
            </a:r>
            <a:endParaRPr lang="en-US" altLang="zh-CN" sz="2800" b="1"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多元线性回归模型的原理其实和一元线性回归的原理类似，其形式可以用如下公式表达：</a:t>
            </a:r>
            <a:endParaRPr lang="en-US" altLang="zh-CN" sz="2800" dirty="0">
              <a:latin typeface="微软雅黑" panose="020B0503020204020204" pitchFamily="34" charset="-122"/>
              <a:ea typeface="微软雅黑" panose="020B0503020204020204" pitchFamily="34" charset="-122"/>
            </a:endParaRPr>
          </a:p>
          <a:p>
            <a:endParaRPr lang="en-US" altLang="zh-CN" sz="2800" b="1" dirty="0">
              <a:latin typeface="微软雅黑" panose="020B0503020204020204" pitchFamily="34" charset="-122"/>
              <a:ea typeface="微软雅黑" panose="020B0503020204020204" pitchFamily="34" charset="-122"/>
            </a:endParaRPr>
          </a:p>
          <a:p>
            <a:endParaRPr lang="en-US" altLang="zh-CN" sz="2800" b="1" dirty="0">
              <a:latin typeface="微软雅黑" panose="020B0503020204020204" pitchFamily="34" charset="-122"/>
              <a:ea typeface="微软雅黑" panose="020B0503020204020204" pitchFamily="34" charset="-122"/>
            </a:endParaRPr>
          </a:p>
          <a:p>
            <a:endParaRPr lang="en-US" altLang="zh-CN" sz="2800">
              <a:latin typeface="微软雅黑" panose="020B0503020204020204" pitchFamily="34" charset="-122"/>
              <a:ea typeface="微软雅黑" panose="020B0503020204020204" pitchFamily="34" charset="-122"/>
            </a:endParaRPr>
          </a:p>
          <a:p>
            <a:endParaRPr lang="en-US" altLang="zh-CN" sz="2800">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其中</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x1</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x2</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x3……</a:t>
            </a:r>
            <a:r>
              <a:rPr lang="zh-CN" altLang="en-US" sz="2800" dirty="0">
                <a:latin typeface="微软雅黑" panose="020B0503020204020204" pitchFamily="34" charset="-122"/>
                <a:ea typeface="微软雅黑" panose="020B0503020204020204" pitchFamily="34" charset="-122"/>
              </a:rPr>
              <a:t>为不同特征变量，</a:t>
            </a:r>
            <a:endParaRPr lang="en-US" altLang="zh-CN" sz="2800" dirty="0">
              <a:latin typeface="微软雅黑" panose="020B0503020204020204" pitchFamily="34" charset="-122"/>
              <a:ea typeface="微软雅黑" panose="020B0503020204020204" pitchFamily="34" charset="-122"/>
            </a:endParaRPr>
          </a:p>
          <a:p>
            <a:r>
              <a:rPr lang="en-US" altLang="zh-CN" sz="2800">
                <a:latin typeface="微软雅黑" panose="020B0503020204020204" pitchFamily="34" charset="-122"/>
                <a:ea typeface="微软雅黑" panose="020B0503020204020204" pitchFamily="34" charset="-122"/>
              </a:rPr>
              <a:t>	 w1</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w2</a:t>
            </a:r>
            <a:r>
              <a:rPr lang="zh-CN" altLang="en-US" sz="280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w</a:t>
            </a:r>
            <a:r>
              <a:rPr lang="en-US" altLang="zh-CN" sz="2800">
                <a:latin typeface="微软雅黑" panose="020B0503020204020204" pitchFamily="34" charset="-122"/>
                <a:ea typeface="微软雅黑" panose="020B0503020204020204" pitchFamily="34" charset="-122"/>
              </a:rPr>
              <a:t>3</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则为这些特征变量前的系数，</a:t>
            </a:r>
            <a:endParaRPr lang="en-US" altLang="zh-CN" sz="2800" dirty="0">
              <a:latin typeface="微软雅黑" panose="020B0503020204020204" pitchFamily="34" charset="-122"/>
              <a:ea typeface="微软雅黑" panose="020B0503020204020204" pitchFamily="34" charset="-122"/>
            </a:endParaRPr>
          </a:p>
          <a:p>
            <a:r>
              <a:rPr lang="en-US" altLang="zh-CN" sz="2800">
                <a:latin typeface="微软雅黑" panose="020B0503020204020204" pitchFamily="34" charset="-122"/>
                <a:ea typeface="微软雅黑" panose="020B0503020204020204" pitchFamily="34" charset="-122"/>
              </a:rPr>
              <a:t>	 w0</a:t>
            </a:r>
            <a:r>
              <a:rPr lang="zh-CN" altLang="en-US" sz="2800" dirty="0">
                <a:latin typeface="微软雅黑" panose="020B0503020204020204" pitchFamily="34" charset="-122"/>
                <a:ea typeface="微软雅黑" panose="020B0503020204020204" pitchFamily="34" charset="-122"/>
              </a:rPr>
              <a:t>为常数项</a:t>
            </a:r>
            <a:endParaRPr lang="en-US" altLang="zh-CN" sz="2800" b="1" dirty="0">
              <a:latin typeface="微软雅黑" panose="020B0503020204020204" pitchFamily="34" charset="-122"/>
              <a:ea typeface="微软雅黑" panose="020B0503020204020204" pitchFamily="34" charset="-122"/>
            </a:endParaRP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919516" y="64084"/>
            <a:ext cx="3570208" cy="769441"/>
          </a:xfrm>
          <a:prstGeom prst="rect">
            <a:avLst/>
          </a:prstGeom>
        </p:spPr>
        <p:txBody>
          <a:bodyPr wrap="none">
            <a:spAutoFit/>
          </a:bodyPr>
          <a:lstStyle/>
          <a:p>
            <a:pPr algn="ctr"/>
            <a:r>
              <a:rPr lang="zh-CN" altLang="en-US" sz="4400" b="1">
                <a:latin typeface="微软雅黑" panose="020B0503020204020204" pitchFamily="34" charset="-122"/>
                <a:ea typeface="微软雅黑" panose="020B0503020204020204" pitchFamily="34" charset="-122"/>
              </a:rPr>
              <a:t>多元</a:t>
            </a:r>
            <a:r>
              <a:rPr lang="zh-CN" altLang="en-US" sz="4400" b="1" dirty="0">
                <a:latin typeface="微软雅黑" panose="020B0503020204020204" pitchFamily="34" charset="-122"/>
                <a:ea typeface="微软雅黑" panose="020B0503020204020204" pitchFamily="34" charset="-122"/>
              </a:rPr>
              <a:t>线性回归</a:t>
            </a: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84CDAAD1-CD7B-2A58-D84D-3D98F67CF332}"/>
              </a:ext>
            </a:extLst>
          </p:cNvPr>
          <p:cNvPicPr>
            <a:picLocks noChangeAspect="1"/>
          </p:cNvPicPr>
          <p:nvPr/>
        </p:nvPicPr>
        <p:blipFill>
          <a:blip r:embed="rId2"/>
          <a:stretch>
            <a:fillRect/>
          </a:stretch>
        </p:blipFill>
        <p:spPr>
          <a:xfrm>
            <a:off x="1642151" y="2803520"/>
            <a:ext cx="8907697" cy="1250960"/>
          </a:xfrm>
          <a:prstGeom prst="rect">
            <a:avLst/>
          </a:prstGeom>
        </p:spPr>
      </p:pic>
    </p:spTree>
    <p:extLst>
      <p:ext uri="{BB962C8B-B14F-4D97-AF65-F5344CB8AC3E}">
        <p14:creationId xmlns:p14="http://schemas.microsoft.com/office/powerpoint/2010/main" val="129374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6838" y="1126626"/>
            <a:ext cx="11250362" cy="3416320"/>
          </a:xfrm>
          <a:prstGeom prst="rect">
            <a:avLst/>
          </a:prstGeom>
          <a:noFill/>
        </p:spPr>
        <p:txBody>
          <a:bodyPr wrap="square" rtlCol="0">
            <a:spAutoFit/>
          </a:bodyPr>
          <a:lstStyle/>
          <a:p>
            <a:r>
              <a:rPr lang="zh-CN" altLang="en-US" sz="3600" b="1">
                <a:latin typeface="微软雅黑" panose="020B0503020204020204" pitchFamily="34" charset="-122"/>
                <a:ea typeface="微软雅黑" panose="020B0503020204020204" pitchFamily="34" charset="-122"/>
              </a:rPr>
              <a:t>案例</a:t>
            </a:r>
            <a:r>
              <a:rPr lang="zh-CN" altLang="en-US" sz="3600" b="1" dirty="0">
                <a:latin typeface="微软雅黑" panose="020B0503020204020204" pitchFamily="34" charset="-122"/>
                <a:ea typeface="微软雅黑" panose="020B0503020204020204" pitchFamily="34" charset="-122"/>
              </a:rPr>
              <a:t>实战：客户价值预测模型</a:t>
            </a:r>
            <a:endParaRPr lang="en-US" altLang="zh-CN" sz="3600" b="1"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(1) </a:t>
            </a:r>
            <a:r>
              <a:rPr lang="zh-CN" altLang="en-US" sz="3600" dirty="0">
                <a:latin typeface="微软雅黑" panose="020B0503020204020204" pitchFamily="34" charset="-122"/>
                <a:ea typeface="微软雅黑" panose="020B0503020204020204" pitchFamily="34" charset="-122"/>
              </a:rPr>
              <a:t>案例背景</a:t>
            </a:r>
            <a:endParaRPr lang="en-US" altLang="zh-CN" sz="3600" dirty="0">
              <a:latin typeface="微软雅黑" panose="020B0503020204020204" pitchFamily="34" charset="-122"/>
              <a:ea typeface="微软雅黑" panose="020B0503020204020204" pitchFamily="34" charset="-122"/>
            </a:endParaRPr>
          </a:p>
          <a:p>
            <a:endParaRPr lang="en-US" altLang="zh-CN" sz="3600" dirty="0">
              <a:latin typeface="微软雅黑" panose="020B0503020204020204" pitchFamily="34" charset="-122"/>
              <a:ea typeface="微软雅黑" panose="020B0503020204020204" pitchFamily="34" charset="-122"/>
            </a:endParaRPr>
          </a:p>
          <a:p>
            <a:r>
              <a:rPr lang="zh-CN" altLang="en-US" sz="3600" dirty="0">
                <a:latin typeface="微软雅黑" panose="020B0503020204020204" pitchFamily="34" charset="-122"/>
                <a:ea typeface="微软雅黑" panose="020B0503020204020204" pitchFamily="34" charset="-122"/>
              </a:rPr>
              <a:t>这里以信用卡客户的客户价值来解释下客户价值预测的具体含义：客户价值预测就是指客户未来一段时间能带来</a:t>
            </a:r>
            <a:r>
              <a:rPr lang="zh-CN" altLang="en-US" sz="3600">
                <a:latin typeface="微软雅黑" panose="020B0503020204020204" pitchFamily="34" charset="-122"/>
                <a:ea typeface="微软雅黑" panose="020B0503020204020204" pitchFamily="34" charset="-122"/>
              </a:rPr>
              <a:t>多少利润</a:t>
            </a:r>
            <a:endParaRPr lang="en-US" altLang="zh-CN" sz="3600" dirty="0">
              <a:latin typeface="微软雅黑" panose="020B0503020204020204" pitchFamily="34" charset="-122"/>
              <a:ea typeface="微软雅黑" panose="020B0503020204020204" pitchFamily="34" charset="-122"/>
            </a:endParaRP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60375" y="108449"/>
            <a:ext cx="3570208" cy="769441"/>
          </a:xfrm>
          <a:prstGeom prst="rect">
            <a:avLst/>
          </a:prstGeom>
        </p:spPr>
        <p:txBody>
          <a:bodyPr wrap="none">
            <a:spAutoFit/>
          </a:bodyPr>
          <a:lstStyle/>
          <a:p>
            <a:pPr algn="ctr"/>
            <a:r>
              <a:rPr lang="zh-CN" altLang="en-US" sz="4400" b="1">
                <a:latin typeface="微软雅黑" panose="020B0503020204020204" pitchFamily="34" charset="-122"/>
                <a:ea typeface="微软雅黑" panose="020B0503020204020204" pitchFamily="34" charset="-122"/>
              </a:rPr>
              <a:t>多元</a:t>
            </a:r>
            <a:r>
              <a:rPr lang="zh-CN" altLang="en-US" sz="4400" b="1" dirty="0">
                <a:latin typeface="微软雅黑" panose="020B0503020204020204" pitchFamily="34" charset="-122"/>
                <a:ea typeface="微软雅黑" panose="020B0503020204020204" pitchFamily="34" charset="-122"/>
              </a:rPr>
              <a:t>线性回归</a:t>
            </a: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93766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5175" y="1441258"/>
            <a:ext cx="10276115" cy="58477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案例</a:t>
            </a:r>
            <a:r>
              <a:rPr lang="zh-CN" altLang="en-US" sz="3200" b="1" dirty="0">
                <a:latin typeface="微软雅黑" panose="020B0503020204020204" pitchFamily="34" charset="-122"/>
                <a:ea typeface="微软雅黑" panose="020B0503020204020204" pitchFamily="34" charset="-122"/>
              </a:rPr>
              <a:t>实战：客户</a:t>
            </a:r>
            <a:r>
              <a:rPr lang="zh-CN" altLang="en-US" sz="3200" b="1">
                <a:latin typeface="微软雅黑" panose="020B0503020204020204" pitchFamily="34" charset="-122"/>
                <a:ea typeface="微软雅黑" panose="020B0503020204020204" pitchFamily="34" charset="-122"/>
              </a:rPr>
              <a:t>价值预测模型</a:t>
            </a:r>
            <a:endParaRPr lang="en-US" altLang="zh-CN" sz="3200" b="1" dirty="0">
              <a:latin typeface="微软雅黑" panose="020B0503020204020204" pitchFamily="34" charset="-122"/>
              <a:ea typeface="微软雅黑" panose="020B0503020204020204" pitchFamily="34" charset="-122"/>
            </a:endParaRP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60375" y="140316"/>
            <a:ext cx="3570208" cy="769441"/>
          </a:xfrm>
          <a:prstGeom prst="rect">
            <a:avLst/>
          </a:prstGeom>
        </p:spPr>
        <p:txBody>
          <a:bodyPr wrap="none">
            <a:spAutoFit/>
          </a:bodyPr>
          <a:lstStyle/>
          <a:p>
            <a:pPr algn="ctr"/>
            <a:r>
              <a:rPr lang="zh-CN" altLang="en-US" sz="4400" b="1">
                <a:latin typeface="微软雅黑" panose="020B0503020204020204" pitchFamily="34" charset="-122"/>
                <a:ea typeface="微软雅黑" panose="020B0503020204020204" pitchFamily="34" charset="-122"/>
              </a:rPr>
              <a:t>多元</a:t>
            </a:r>
            <a:r>
              <a:rPr lang="zh-CN" altLang="en-US" sz="4400" b="1" dirty="0">
                <a:latin typeface="微软雅黑" panose="020B0503020204020204" pitchFamily="34" charset="-122"/>
                <a:ea typeface="微软雅黑" panose="020B0503020204020204" pitchFamily="34" charset="-122"/>
              </a:rPr>
              <a:t>线性回归</a:t>
            </a: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9" name="表格 8"/>
          <p:cNvGraphicFramePr>
            <a:graphicFrameLocks noGrp="1"/>
          </p:cNvGraphicFramePr>
          <p:nvPr/>
        </p:nvGraphicFramePr>
        <p:xfrm>
          <a:off x="838202" y="2777014"/>
          <a:ext cx="10515596" cy="2651760"/>
        </p:xfrm>
        <a:graphic>
          <a:graphicData uri="http://schemas.openxmlformats.org/drawingml/2006/table">
            <a:tbl>
              <a:tblPr/>
              <a:tblGrid>
                <a:gridCol w="1164771">
                  <a:extLst>
                    <a:ext uri="{9D8B030D-6E8A-4147-A177-3AD203B41FA5}">
                      <a16:colId xmlns:a16="http://schemas.microsoft.com/office/drawing/2014/main" val="20000"/>
                    </a:ext>
                  </a:extLst>
                </a:gridCol>
                <a:gridCol w="1712686">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1393372">
                  <a:extLst>
                    <a:ext uri="{9D8B030D-6E8A-4147-A177-3AD203B41FA5}">
                      <a16:colId xmlns:a16="http://schemas.microsoft.com/office/drawing/2014/main" val="20003"/>
                    </a:ext>
                  </a:extLst>
                </a:gridCol>
                <a:gridCol w="1106711">
                  <a:extLst>
                    <a:ext uri="{9D8B030D-6E8A-4147-A177-3AD203B41FA5}">
                      <a16:colId xmlns:a16="http://schemas.microsoft.com/office/drawing/2014/main" val="20004"/>
                    </a:ext>
                  </a:extLst>
                </a:gridCol>
                <a:gridCol w="1502228">
                  <a:extLst>
                    <a:ext uri="{9D8B030D-6E8A-4147-A177-3AD203B41FA5}">
                      <a16:colId xmlns:a16="http://schemas.microsoft.com/office/drawing/2014/main" val="20005"/>
                    </a:ext>
                  </a:extLst>
                </a:gridCol>
                <a:gridCol w="1502228">
                  <a:extLst>
                    <a:ext uri="{9D8B030D-6E8A-4147-A177-3AD203B41FA5}">
                      <a16:colId xmlns:a16="http://schemas.microsoft.com/office/drawing/2014/main" val="20006"/>
                    </a:ext>
                  </a:extLst>
                </a:gridCol>
              </a:tblGrid>
              <a:tr h="266700">
                <a:tc>
                  <a:txBody>
                    <a:bodyPr/>
                    <a:lstStyle/>
                    <a:p>
                      <a:endParaRPr lang="zh-CN" altLang="en-US" sz="2400">
                        <a:latin typeface="微软雅黑" panose="020B0503020204020204" pitchFamily="34" charset="-122"/>
                        <a:ea typeface="微软雅黑" panose="020B0503020204020204" pitchFamily="34" charset="-122"/>
                      </a:endParaRP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客户价值</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历史贷款金额</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贷款次数</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学历</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月收入</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性别</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6225">
                <a:tc>
                  <a:txBody>
                    <a:bodyPr/>
                    <a:lstStyle/>
                    <a:p>
                      <a:pPr algn="ctr" fontAlgn="t"/>
                      <a:r>
                        <a:rPr lang="en-US" altLang="zh-CN" sz="2400">
                          <a:effectLst/>
                          <a:latin typeface="微软雅黑" panose="020B0503020204020204" pitchFamily="34" charset="-122"/>
                          <a:ea typeface="微软雅黑" panose="020B0503020204020204" pitchFamily="34" charset="-122"/>
                        </a:rPr>
                        <a:t>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1150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6488</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2</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2</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9567</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1</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47650">
                <a:tc>
                  <a:txBody>
                    <a:bodyPr/>
                    <a:lstStyle/>
                    <a:p>
                      <a:pPr algn="ctr" fontAlgn="t"/>
                      <a:r>
                        <a:rPr lang="en-US" altLang="zh-CN" sz="2400">
                          <a:effectLst/>
                          <a:latin typeface="微软雅黑" panose="020B0503020204020204" pitchFamily="34" charset="-122"/>
                          <a:ea typeface="微软雅黑" panose="020B0503020204020204" pitchFamily="34" charset="-122"/>
                        </a:rPr>
                        <a:t>1</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1157</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5194</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4</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2</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10767</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47650">
                <a:tc>
                  <a:txBody>
                    <a:bodyPr/>
                    <a:lstStyle/>
                    <a:p>
                      <a:pPr algn="ctr" fontAlgn="t"/>
                      <a:r>
                        <a:rPr lang="en-US" altLang="zh-CN" sz="2400">
                          <a:effectLst/>
                          <a:latin typeface="微软雅黑" panose="020B0503020204020204" pitchFamily="34" charset="-122"/>
                          <a:ea typeface="微软雅黑" panose="020B0503020204020204" pitchFamily="34" charset="-122"/>
                        </a:rPr>
                        <a:t>2</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1163</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7066</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3</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2</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9317</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47650">
                <a:tc>
                  <a:txBody>
                    <a:bodyPr/>
                    <a:lstStyle/>
                    <a:p>
                      <a:pPr algn="ctr" fontAlgn="t"/>
                      <a:r>
                        <a:rPr lang="en-US" altLang="zh-CN" sz="2400">
                          <a:effectLst/>
                          <a:latin typeface="微软雅黑" panose="020B0503020204020204" pitchFamily="34" charset="-122"/>
                          <a:ea typeface="微软雅黑" panose="020B0503020204020204" pitchFamily="34" charset="-122"/>
                        </a:rPr>
                        <a:t>3</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983</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3550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3</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2</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10517</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47650">
                <a:tc>
                  <a:txBody>
                    <a:bodyPr/>
                    <a:lstStyle/>
                    <a:p>
                      <a:pPr algn="ctr" fontAlgn="t"/>
                      <a:r>
                        <a:rPr lang="en-US" altLang="zh-CN" sz="2400">
                          <a:effectLst/>
                          <a:latin typeface="微软雅黑" panose="020B0503020204020204" pitchFamily="34" charset="-122"/>
                          <a:ea typeface="微软雅黑" panose="020B0503020204020204" pitchFamily="34" charset="-122"/>
                        </a:rPr>
                        <a:t>4</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1205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7847</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3</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3</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11267</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1</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5070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5175" y="1443841"/>
            <a:ext cx="10276115" cy="3539430"/>
          </a:xfrm>
          <a:prstGeom prst="rect">
            <a:avLst/>
          </a:prstGeom>
          <a:noFill/>
        </p:spPr>
        <p:txBody>
          <a:bodyPr wrap="square" rtlCol="0">
            <a:spAutoFit/>
          </a:bodyPr>
          <a:lstStyle/>
          <a:p>
            <a:r>
              <a:rPr lang="zh-CN" altLang="en-US" sz="2800" b="1">
                <a:latin typeface="微软雅黑" panose="020B0503020204020204" pitchFamily="34" charset="-122"/>
                <a:ea typeface="微软雅黑" panose="020B0503020204020204" pitchFamily="34" charset="-122"/>
              </a:rPr>
              <a:t>案例</a:t>
            </a:r>
            <a:r>
              <a:rPr lang="zh-CN" altLang="en-US" sz="2800" b="1" dirty="0">
                <a:latin typeface="微软雅黑" panose="020B0503020204020204" pitchFamily="34" charset="-122"/>
                <a:ea typeface="微软雅黑" panose="020B0503020204020204" pitchFamily="34" charset="-122"/>
              </a:rPr>
              <a:t>实战：客户价值预测模型</a:t>
            </a:r>
            <a:endParaRPr lang="en-US" altLang="zh-CN" sz="2800" b="1" dirty="0">
              <a:latin typeface="微软雅黑" panose="020B0503020204020204" pitchFamily="34" charset="-122"/>
              <a:ea typeface="微软雅黑" panose="020B0503020204020204" pitchFamily="34" charset="-122"/>
            </a:endParaRPr>
          </a:p>
          <a:p>
            <a:r>
              <a:rPr lang="zh-CN" altLang="en-US" sz="2800" b="1">
                <a:latin typeface="微软雅黑" panose="020B0503020204020204" pitchFamily="34" charset="-122"/>
                <a:ea typeface="微软雅黑" panose="020B0503020204020204" pitchFamily="34" charset="-122"/>
              </a:rPr>
              <a:t>几</a:t>
            </a:r>
            <a:r>
              <a:rPr lang="zh-CN" altLang="en-US" sz="2800" b="1" dirty="0">
                <a:latin typeface="微软雅黑" panose="020B0503020204020204" pitchFamily="34" charset="-122"/>
                <a:ea typeface="微软雅黑" panose="020B0503020204020204" pitchFamily="34" charset="-122"/>
              </a:rPr>
              <a:t>个注意点：</a:t>
            </a:r>
            <a:endParaRPr lang="en-US" altLang="zh-CN" sz="2800" b="1"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其中客户价值为</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年的客户价值，即在</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年里能给银行带来的收益</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学历进行了数据</a:t>
            </a:r>
            <a:r>
              <a:rPr lang="zh-CN" altLang="en-US" sz="2800" dirty="0">
                <a:latin typeface="微软雅黑" panose="020B0503020204020204" pitchFamily="34" charset="-122"/>
                <a:ea typeface="微软雅黑" panose="020B0503020204020204" pitchFamily="34" charset="-122"/>
              </a:rPr>
              <a:t>的预处理，其中</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表示高中学历，</a:t>
            </a: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表示本科学历，</a:t>
            </a: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表示研究生学历</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性别中</a:t>
            </a:r>
            <a:r>
              <a:rPr lang="en-US" altLang="zh-CN" sz="2800" dirty="0">
                <a:latin typeface="微软雅黑" panose="020B0503020204020204" pitchFamily="34" charset="-122"/>
                <a:ea typeface="微软雅黑" panose="020B0503020204020204" pitchFamily="34" charset="-122"/>
              </a:rPr>
              <a:t>0</a:t>
            </a:r>
            <a:r>
              <a:rPr lang="zh-CN" altLang="en-US" sz="2800" dirty="0">
                <a:latin typeface="微软雅黑" panose="020B0503020204020204" pitchFamily="34" charset="-122"/>
                <a:ea typeface="微软雅黑" panose="020B0503020204020204" pitchFamily="34" charset="-122"/>
              </a:rPr>
              <a:t>表示女，</a:t>
            </a:r>
            <a:r>
              <a:rPr lang="en-US" altLang="zh-CN" sz="2800" dirty="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表示男</a:t>
            </a:r>
            <a:endParaRPr lang="en-US" altLang="zh-CN" sz="2800" dirty="0">
              <a:latin typeface="微软雅黑" panose="020B0503020204020204" pitchFamily="34" charset="-122"/>
              <a:ea typeface="微软雅黑" panose="020B0503020204020204" pitchFamily="34" charset="-122"/>
            </a:endParaRP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08764" y="152897"/>
            <a:ext cx="3570208" cy="769441"/>
          </a:xfrm>
          <a:prstGeom prst="rect">
            <a:avLst/>
          </a:prstGeom>
        </p:spPr>
        <p:txBody>
          <a:bodyPr wrap="none">
            <a:spAutoFit/>
          </a:bodyPr>
          <a:lstStyle/>
          <a:p>
            <a:pPr algn="ctr"/>
            <a:r>
              <a:rPr lang="zh-CN" altLang="en-US" sz="4400" b="1">
                <a:latin typeface="微软雅黑" panose="020B0503020204020204" pitchFamily="34" charset="-122"/>
                <a:ea typeface="微软雅黑" panose="020B0503020204020204" pitchFamily="34" charset="-122"/>
              </a:rPr>
              <a:t>多元</a:t>
            </a:r>
            <a:r>
              <a:rPr lang="zh-CN" altLang="en-US" sz="4400" b="1" dirty="0">
                <a:latin typeface="微软雅黑" panose="020B0503020204020204" pitchFamily="34" charset="-122"/>
                <a:ea typeface="微软雅黑" panose="020B0503020204020204" pitchFamily="34" charset="-122"/>
              </a:rPr>
              <a:t>线性回归</a:t>
            </a: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96335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E008FC8-BAB6-DE1F-F627-1D6B7E6352F3}"/>
              </a:ext>
            </a:extLst>
          </p:cNvPr>
          <p:cNvSpPr>
            <a:spLocks noGrp="1"/>
          </p:cNvSpPr>
          <p:nvPr>
            <p:ph type="title"/>
          </p:nvPr>
        </p:nvSpPr>
        <p:spPr/>
        <p:txBody>
          <a:bodyPr/>
          <a:lstStyle/>
          <a:p>
            <a:r>
              <a:rPr lang="zh-CN" altLang="en-US"/>
              <a:t>课前回顾</a:t>
            </a:r>
          </a:p>
        </p:txBody>
      </p:sp>
      <p:sp>
        <p:nvSpPr>
          <p:cNvPr id="4" name="灯片编号占位符 3">
            <a:extLst>
              <a:ext uri="{FF2B5EF4-FFF2-40B4-BE49-F238E27FC236}">
                <a16:creationId xmlns:a16="http://schemas.microsoft.com/office/drawing/2014/main" id="{9A958F46-E7C1-8DB6-5383-4EC93E23E18A}"/>
              </a:ext>
            </a:extLst>
          </p:cNvPr>
          <p:cNvSpPr>
            <a:spLocks noGrp="1"/>
          </p:cNvSpPr>
          <p:nvPr>
            <p:ph type="sldNum" sz="quarter" idx="4294967295"/>
          </p:nvPr>
        </p:nvSpPr>
        <p:spPr>
          <a:xfrm>
            <a:off x="0" y="0"/>
            <a:ext cx="0" cy="0"/>
          </a:xfrm>
        </p:spPr>
        <p:txBody>
          <a:bodyPr/>
          <a:lstStyle/>
          <a:p>
            <a:fld id="{6FEF61FC-4DDC-4DA2-9F64-B4CD5E4EB23D}" type="slidenum">
              <a:rPr lang="zh-CN" altLang="en-US" smtClean="0"/>
              <a:t>14</a:t>
            </a:fld>
            <a:endParaRPr lang="zh-CN" altLang="en-US"/>
          </a:p>
        </p:txBody>
      </p:sp>
      <p:graphicFrame>
        <p:nvGraphicFramePr>
          <p:cNvPr id="8" name="表格 8">
            <a:extLst>
              <a:ext uri="{FF2B5EF4-FFF2-40B4-BE49-F238E27FC236}">
                <a16:creationId xmlns:a16="http://schemas.microsoft.com/office/drawing/2014/main" id="{D9E0B18F-D47C-7281-EE60-6362EF00D48E}"/>
              </a:ext>
            </a:extLst>
          </p:cNvPr>
          <p:cNvGraphicFramePr>
            <a:graphicFrameLocks noGrp="1"/>
          </p:cNvGraphicFramePr>
          <p:nvPr>
            <p:extLst>
              <p:ext uri="{D42A27DB-BD31-4B8C-83A1-F6EECF244321}">
                <p14:modId xmlns:p14="http://schemas.microsoft.com/office/powerpoint/2010/main" val="3085820967"/>
              </p:ext>
            </p:extLst>
          </p:nvPr>
        </p:nvGraphicFramePr>
        <p:xfrm>
          <a:off x="1905000" y="1447800"/>
          <a:ext cx="8153400" cy="4191002"/>
        </p:xfrm>
        <a:graphic>
          <a:graphicData uri="http://schemas.openxmlformats.org/drawingml/2006/table">
            <a:tbl>
              <a:tblPr firstRow="1" bandRow="1">
                <a:tableStyleId>{21E4AEA4-8DFA-4A89-87EB-49C32662AFE0}</a:tableStyleId>
              </a:tblPr>
              <a:tblGrid>
                <a:gridCol w="4076700">
                  <a:extLst>
                    <a:ext uri="{9D8B030D-6E8A-4147-A177-3AD203B41FA5}">
                      <a16:colId xmlns:a16="http://schemas.microsoft.com/office/drawing/2014/main" val="647789554"/>
                    </a:ext>
                  </a:extLst>
                </a:gridCol>
                <a:gridCol w="4076700">
                  <a:extLst>
                    <a:ext uri="{9D8B030D-6E8A-4147-A177-3AD203B41FA5}">
                      <a16:colId xmlns:a16="http://schemas.microsoft.com/office/drawing/2014/main" val="1103815914"/>
                    </a:ext>
                  </a:extLst>
                </a:gridCol>
              </a:tblGrid>
              <a:tr h="653642">
                <a:tc>
                  <a:txBody>
                    <a:bodyPr/>
                    <a:lstStyle/>
                    <a:p>
                      <a:pPr algn="ctr"/>
                      <a:r>
                        <a:rPr lang="zh-CN" altLang="en-US" sz="3600"/>
                        <a:t>房间米数（平米）</a:t>
                      </a:r>
                    </a:p>
                  </a:txBody>
                  <a:tcPr/>
                </a:tc>
                <a:tc>
                  <a:txBody>
                    <a:bodyPr/>
                    <a:lstStyle/>
                    <a:p>
                      <a:pPr algn="ctr"/>
                      <a:r>
                        <a:rPr lang="zh-CN" altLang="en-US" sz="3600"/>
                        <a:t>房价（万）</a:t>
                      </a:r>
                    </a:p>
                  </a:txBody>
                  <a:tcPr/>
                </a:tc>
                <a:extLst>
                  <a:ext uri="{0D108BD9-81ED-4DB2-BD59-A6C34878D82A}">
                    <a16:rowId xmlns:a16="http://schemas.microsoft.com/office/drawing/2014/main" val="4161836927"/>
                  </a:ext>
                </a:extLst>
              </a:tr>
              <a:tr h="884340">
                <a:tc>
                  <a:txBody>
                    <a:bodyPr/>
                    <a:lstStyle/>
                    <a:p>
                      <a:pPr algn="ctr"/>
                      <a:r>
                        <a:rPr lang="en-US" altLang="zh-CN" sz="4800"/>
                        <a:t>50</a:t>
                      </a:r>
                      <a:endParaRPr lang="zh-CN" altLang="en-US" sz="4800"/>
                    </a:p>
                  </a:txBody>
                  <a:tcPr/>
                </a:tc>
                <a:tc>
                  <a:txBody>
                    <a:bodyPr/>
                    <a:lstStyle/>
                    <a:p>
                      <a:pPr algn="ctr"/>
                      <a:r>
                        <a:rPr lang="en-US" altLang="zh-CN" sz="4800"/>
                        <a:t>55</a:t>
                      </a:r>
                      <a:endParaRPr lang="zh-CN" altLang="en-US" sz="4800"/>
                    </a:p>
                  </a:txBody>
                  <a:tcPr/>
                </a:tc>
                <a:extLst>
                  <a:ext uri="{0D108BD9-81ED-4DB2-BD59-A6C34878D82A}">
                    <a16:rowId xmlns:a16="http://schemas.microsoft.com/office/drawing/2014/main" val="602967801"/>
                  </a:ext>
                </a:extLst>
              </a:tr>
              <a:tr h="884340">
                <a:tc>
                  <a:txBody>
                    <a:bodyPr/>
                    <a:lstStyle/>
                    <a:p>
                      <a:pPr algn="ctr"/>
                      <a:r>
                        <a:rPr lang="en-US" altLang="zh-CN" sz="4800"/>
                        <a:t>80</a:t>
                      </a:r>
                      <a:endParaRPr lang="zh-CN" altLang="en-US" sz="4800"/>
                    </a:p>
                  </a:txBody>
                  <a:tcPr/>
                </a:tc>
                <a:tc>
                  <a:txBody>
                    <a:bodyPr/>
                    <a:lstStyle/>
                    <a:p>
                      <a:pPr algn="ctr"/>
                      <a:r>
                        <a:rPr lang="en-US" altLang="zh-CN" sz="4800"/>
                        <a:t>87</a:t>
                      </a:r>
                      <a:endParaRPr lang="zh-CN" altLang="en-US" sz="4800"/>
                    </a:p>
                  </a:txBody>
                  <a:tcPr/>
                </a:tc>
                <a:extLst>
                  <a:ext uri="{0D108BD9-81ED-4DB2-BD59-A6C34878D82A}">
                    <a16:rowId xmlns:a16="http://schemas.microsoft.com/office/drawing/2014/main" val="765073105"/>
                  </a:ext>
                </a:extLst>
              </a:tr>
              <a:tr h="884340">
                <a:tc>
                  <a:txBody>
                    <a:bodyPr/>
                    <a:lstStyle/>
                    <a:p>
                      <a:pPr algn="ctr"/>
                      <a:r>
                        <a:rPr lang="en-US" altLang="zh-CN" sz="4800"/>
                        <a:t>110</a:t>
                      </a:r>
                      <a:endParaRPr lang="zh-CN" altLang="en-US" sz="4800"/>
                    </a:p>
                  </a:txBody>
                  <a:tcPr/>
                </a:tc>
                <a:tc>
                  <a:txBody>
                    <a:bodyPr/>
                    <a:lstStyle/>
                    <a:p>
                      <a:pPr algn="ctr"/>
                      <a:r>
                        <a:rPr lang="en-US" altLang="zh-CN" sz="4800"/>
                        <a:t>110</a:t>
                      </a:r>
                      <a:endParaRPr lang="zh-CN" altLang="en-US" sz="4800"/>
                    </a:p>
                  </a:txBody>
                  <a:tcPr/>
                </a:tc>
                <a:extLst>
                  <a:ext uri="{0D108BD9-81ED-4DB2-BD59-A6C34878D82A}">
                    <a16:rowId xmlns:a16="http://schemas.microsoft.com/office/drawing/2014/main" val="210453154"/>
                  </a:ext>
                </a:extLst>
              </a:tr>
              <a:tr h="884340">
                <a:tc>
                  <a:txBody>
                    <a:bodyPr/>
                    <a:lstStyle/>
                    <a:p>
                      <a:pPr algn="ctr"/>
                      <a:r>
                        <a:rPr lang="en-US" altLang="zh-CN" sz="4800"/>
                        <a:t>90</a:t>
                      </a:r>
                      <a:endParaRPr lang="zh-CN" altLang="en-US" sz="4800"/>
                    </a:p>
                  </a:txBody>
                  <a:tcPr/>
                </a:tc>
                <a:tc>
                  <a:txBody>
                    <a:bodyPr/>
                    <a:lstStyle/>
                    <a:p>
                      <a:pPr algn="ctr"/>
                      <a:r>
                        <a:rPr lang="zh-CN" altLang="en-US" sz="4800"/>
                        <a:t>？？？</a:t>
                      </a:r>
                    </a:p>
                  </a:txBody>
                  <a:tcPr/>
                </a:tc>
                <a:extLst>
                  <a:ext uri="{0D108BD9-81ED-4DB2-BD59-A6C34878D82A}">
                    <a16:rowId xmlns:a16="http://schemas.microsoft.com/office/drawing/2014/main" val="2300245751"/>
                  </a:ext>
                </a:extLst>
              </a:tr>
            </a:tbl>
          </a:graphicData>
        </a:graphic>
      </p:graphicFrame>
    </p:spTree>
    <p:extLst>
      <p:ext uri="{BB962C8B-B14F-4D97-AF65-F5344CB8AC3E}">
        <p14:creationId xmlns:p14="http://schemas.microsoft.com/office/powerpoint/2010/main" val="3081457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E008FC8-BAB6-DE1F-F627-1D6B7E6352F3}"/>
              </a:ext>
            </a:extLst>
          </p:cNvPr>
          <p:cNvSpPr>
            <a:spLocks noGrp="1"/>
          </p:cNvSpPr>
          <p:nvPr>
            <p:ph type="title"/>
          </p:nvPr>
        </p:nvSpPr>
        <p:spPr/>
        <p:txBody>
          <a:bodyPr/>
          <a:lstStyle/>
          <a:p>
            <a:r>
              <a:rPr lang="zh-CN" altLang="en-US"/>
              <a:t>课前回顾</a:t>
            </a:r>
          </a:p>
        </p:txBody>
      </p:sp>
      <p:sp>
        <p:nvSpPr>
          <p:cNvPr id="4" name="灯片编号占位符 3">
            <a:extLst>
              <a:ext uri="{FF2B5EF4-FFF2-40B4-BE49-F238E27FC236}">
                <a16:creationId xmlns:a16="http://schemas.microsoft.com/office/drawing/2014/main" id="{9A958F46-E7C1-8DB6-5383-4EC93E23E18A}"/>
              </a:ext>
            </a:extLst>
          </p:cNvPr>
          <p:cNvSpPr>
            <a:spLocks noGrp="1"/>
          </p:cNvSpPr>
          <p:nvPr>
            <p:ph type="sldNum" sz="quarter" idx="4294967295"/>
          </p:nvPr>
        </p:nvSpPr>
        <p:spPr>
          <a:xfrm>
            <a:off x="0" y="0"/>
            <a:ext cx="0" cy="0"/>
          </a:xfrm>
        </p:spPr>
        <p:txBody>
          <a:bodyPr/>
          <a:lstStyle/>
          <a:p>
            <a:fld id="{6FEF61FC-4DDC-4DA2-9F64-B4CD5E4EB23D}" type="slidenum">
              <a:rPr lang="zh-CN" altLang="en-US" smtClean="0"/>
              <a:t>15</a:t>
            </a:fld>
            <a:endParaRPr lang="zh-CN" altLang="en-US"/>
          </a:p>
        </p:txBody>
      </p:sp>
      <p:graphicFrame>
        <p:nvGraphicFramePr>
          <p:cNvPr id="8" name="表格 8">
            <a:extLst>
              <a:ext uri="{FF2B5EF4-FFF2-40B4-BE49-F238E27FC236}">
                <a16:creationId xmlns:a16="http://schemas.microsoft.com/office/drawing/2014/main" id="{D9E0B18F-D47C-7281-EE60-6362EF00D48E}"/>
              </a:ext>
            </a:extLst>
          </p:cNvPr>
          <p:cNvGraphicFramePr>
            <a:graphicFrameLocks noGrp="1"/>
          </p:cNvGraphicFramePr>
          <p:nvPr>
            <p:extLst>
              <p:ext uri="{D42A27DB-BD31-4B8C-83A1-F6EECF244321}">
                <p14:modId xmlns:p14="http://schemas.microsoft.com/office/powerpoint/2010/main" val="2606509000"/>
              </p:ext>
            </p:extLst>
          </p:nvPr>
        </p:nvGraphicFramePr>
        <p:xfrm>
          <a:off x="2362200" y="3048000"/>
          <a:ext cx="8229600" cy="2621280"/>
        </p:xfrm>
        <a:graphic>
          <a:graphicData uri="http://schemas.openxmlformats.org/drawingml/2006/table">
            <a:tbl>
              <a:tblPr firstRow="1" bandRow="1">
                <a:tableStyleId>{21E4AEA4-8DFA-4A89-87EB-49C32662AFE0}</a:tableStyleId>
              </a:tblPr>
              <a:tblGrid>
                <a:gridCol w="2743200">
                  <a:extLst>
                    <a:ext uri="{9D8B030D-6E8A-4147-A177-3AD203B41FA5}">
                      <a16:colId xmlns:a16="http://schemas.microsoft.com/office/drawing/2014/main" val="647789554"/>
                    </a:ext>
                  </a:extLst>
                </a:gridCol>
                <a:gridCol w="2743200">
                  <a:extLst>
                    <a:ext uri="{9D8B030D-6E8A-4147-A177-3AD203B41FA5}">
                      <a16:colId xmlns:a16="http://schemas.microsoft.com/office/drawing/2014/main" val="1103815914"/>
                    </a:ext>
                  </a:extLst>
                </a:gridCol>
                <a:gridCol w="2743200">
                  <a:extLst>
                    <a:ext uri="{9D8B030D-6E8A-4147-A177-3AD203B41FA5}">
                      <a16:colId xmlns:a16="http://schemas.microsoft.com/office/drawing/2014/main" val="2417958049"/>
                    </a:ext>
                  </a:extLst>
                </a:gridCol>
              </a:tblGrid>
              <a:tr h="370840">
                <a:tc>
                  <a:txBody>
                    <a:bodyPr/>
                    <a:lstStyle/>
                    <a:p>
                      <a:pPr algn="ctr"/>
                      <a:r>
                        <a:rPr lang="zh-CN" altLang="en-US" sz="2800"/>
                        <a:t>房间米数（平米）</a:t>
                      </a:r>
                    </a:p>
                  </a:txBody>
                  <a:tcPr/>
                </a:tc>
                <a:tc>
                  <a:txBody>
                    <a:bodyPr/>
                    <a:lstStyle/>
                    <a:p>
                      <a:pPr algn="ctr"/>
                      <a:r>
                        <a:rPr lang="zh-CN" altLang="en-US" sz="2800"/>
                        <a:t>房价（万）</a:t>
                      </a:r>
                    </a:p>
                  </a:txBody>
                  <a:tcPr/>
                </a:tc>
                <a:tc>
                  <a:txBody>
                    <a:bodyPr/>
                    <a:lstStyle/>
                    <a:p>
                      <a:pPr algn="ctr"/>
                      <a:r>
                        <a:rPr lang="zh-CN" altLang="en-US" sz="2800"/>
                        <a:t>损失</a:t>
                      </a:r>
                    </a:p>
                  </a:txBody>
                  <a:tcPr/>
                </a:tc>
                <a:extLst>
                  <a:ext uri="{0D108BD9-81ED-4DB2-BD59-A6C34878D82A}">
                    <a16:rowId xmlns:a16="http://schemas.microsoft.com/office/drawing/2014/main" val="4161836927"/>
                  </a:ext>
                </a:extLst>
              </a:tr>
              <a:tr h="370840">
                <a:tc>
                  <a:txBody>
                    <a:bodyPr/>
                    <a:lstStyle/>
                    <a:p>
                      <a:pPr algn="ctr"/>
                      <a:r>
                        <a:rPr lang="en-US" altLang="zh-CN" sz="4000"/>
                        <a:t>50</a:t>
                      </a:r>
                      <a:endParaRPr lang="zh-CN" altLang="en-US" sz="4000"/>
                    </a:p>
                  </a:txBody>
                  <a:tcPr/>
                </a:tc>
                <a:tc>
                  <a:txBody>
                    <a:bodyPr/>
                    <a:lstStyle/>
                    <a:p>
                      <a:pPr algn="ctr"/>
                      <a:r>
                        <a:rPr lang="en-US" altLang="zh-CN" sz="4000"/>
                        <a:t>55</a:t>
                      </a:r>
                      <a:endParaRPr lang="zh-CN" altLang="en-US" sz="4000"/>
                    </a:p>
                  </a:txBody>
                  <a:tcPr/>
                </a:tc>
                <a:tc>
                  <a:txBody>
                    <a:bodyPr/>
                    <a:lstStyle/>
                    <a:p>
                      <a:pPr algn="ctr"/>
                      <a:endParaRPr lang="zh-CN" altLang="en-US" sz="4000"/>
                    </a:p>
                  </a:txBody>
                  <a:tcPr/>
                </a:tc>
                <a:extLst>
                  <a:ext uri="{0D108BD9-81ED-4DB2-BD59-A6C34878D82A}">
                    <a16:rowId xmlns:a16="http://schemas.microsoft.com/office/drawing/2014/main" val="602967801"/>
                  </a:ext>
                </a:extLst>
              </a:tr>
              <a:tr h="370840">
                <a:tc>
                  <a:txBody>
                    <a:bodyPr/>
                    <a:lstStyle/>
                    <a:p>
                      <a:pPr algn="ctr"/>
                      <a:r>
                        <a:rPr lang="en-US" altLang="zh-CN" sz="4000"/>
                        <a:t>80</a:t>
                      </a:r>
                      <a:endParaRPr lang="zh-CN" altLang="en-US" sz="4000"/>
                    </a:p>
                  </a:txBody>
                  <a:tcPr/>
                </a:tc>
                <a:tc>
                  <a:txBody>
                    <a:bodyPr/>
                    <a:lstStyle/>
                    <a:p>
                      <a:pPr algn="ctr"/>
                      <a:r>
                        <a:rPr lang="en-US" altLang="zh-CN" sz="4000"/>
                        <a:t>87</a:t>
                      </a:r>
                      <a:endParaRPr lang="zh-CN" altLang="en-US" sz="4000"/>
                    </a:p>
                  </a:txBody>
                  <a:tcPr/>
                </a:tc>
                <a:tc>
                  <a:txBody>
                    <a:bodyPr/>
                    <a:lstStyle/>
                    <a:p>
                      <a:pPr algn="ctr"/>
                      <a:endParaRPr lang="zh-CN" altLang="en-US" sz="4000"/>
                    </a:p>
                  </a:txBody>
                  <a:tcPr/>
                </a:tc>
                <a:extLst>
                  <a:ext uri="{0D108BD9-81ED-4DB2-BD59-A6C34878D82A}">
                    <a16:rowId xmlns:a16="http://schemas.microsoft.com/office/drawing/2014/main" val="765073105"/>
                  </a:ext>
                </a:extLst>
              </a:tr>
              <a:tr h="370840">
                <a:tc>
                  <a:txBody>
                    <a:bodyPr/>
                    <a:lstStyle/>
                    <a:p>
                      <a:pPr algn="ctr"/>
                      <a:r>
                        <a:rPr lang="en-US" altLang="zh-CN" sz="4000"/>
                        <a:t>110</a:t>
                      </a:r>
                      <a:endParaRPr lang="zh-CN" altLang="en-US" sz="4000"/>
                    </a:p>
                  </a:txBody>
                  <a:tcPr/>
                </a:tc>
                <a:tc>
                  <a:txBody>
                    <a:bodyPr/>
                    <a:lstStyle/>
                    <a:p>
                      <a:pPr algn="ctr"/>
                      <a:r>
                        <a:rPr lang="en-US" altLang="zh-CN" sz="4000"/>
                        <a:t>110</a:t>
                      </a:r>
                      <a:endParaRPr lang="zh-CN" altLang="en-US" sz="4000"/>
                    </a:p>
                  </a:txBody>
                  <a:tcPr/>
                </a:tc>
                <a:tc>
                  <a:txBody>
                    <a:bodyPr/>
                    <a:lstStyle/>
                    <a:p>
                      <a:pPr algn="ctr"/>
                      <a:endParaRPr lang="zh-CN" altLang="en-US" sz="4000"/>
                    </a:p>
                  </a:txBody>
                  <a:tcPr/>
                </a:tc>
                <a:extLst>
                  <a:ext uri="{0D108BD9-81ED-4DB2-BD59-A6C34878D82A}">
                    <a16:rowId xmlns:a16="http://schemas.microsoft.com/office/drawing/2014/main" val="210453154"/>
                  </a:ext>
                </a:extLst>
              </a:tr>
            </a:tbl>
          </a:graphicData>
        </a:graphic>
      </p:graphicFrame>
      <p:pic>
        <p:nvPicPr>
          <p:cNvPr id="2" name="图片 1" descr="屏幕剪辑">
            <a:extLst>
              <a:ext uri="{FF2B5EF4-FFF2-40B4-BE49-F238E27FC236}">
                <a16:creationId xmlns:a16="http://schemas.microsoft.com/office/drawing/2014/main" id="{1132D391-6045-189A-AC9E-227E17B5195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71800" y="1509075"/>
            <a:ext cx="5714995" cy="1188719"/>
          </a:xfrm>
          <a:prstGeom prst="rect">
            <a:avLst/>
          </a:prstGeom>
        </p:spPr>
      </p:pic>
      <p:pic>
        <p:nvPicPr>
          <p:cNvPr id="9" name="图片 8">
            <a:extLst>
              <a:ext uri="{FF2B5EF4-FFF2-40B4-BE49-F238E27FC236}">
                <a16:creationId xmlns:a16="http://schemas.microsoft.com/office/drawing/2014/main" id="{DE032FF9-6F76-D271-DB9E-23D88184D51D}"/>
              </a:ext>
            </a:extLst>
          </p:cNvPr>
          <p:cNvPicPr>
            <a:picLocks noChangeAspect="1"/>
          </p:cNvPicPr>
          <p:nvPr/>
        </p:nvPicPr>
        <p:blipFill>
          <a:blip r:embed="rId3"/>
          <a:stretch>
            <a:fillRect/>
          </a:stretch>
        </p:blipFill>
        <p:spPr>
          <a:xfrm>
            <a:off x="4267200" y="671247"/>
            <a:ext cx="3274034" cy="975244"/>
          </a:xfrm>
          <a:prstGeom prst="rect">
            <a:avLst/>
          </a:prstGeom>
        </p:spPr>
      </p:pic>
    </p:spTree>
    <p:extLst>
      <p:ext uri="{BB962C8B-B14F-4D97-AF65-F5344CB8AC3E}">
        <p14:creationId xmlns:p14="http://schemas.microsoft.com/office/powerpoint/2010/main" val="1107862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E008FC8-BAB6-DE1F-F627-1D6B7E6352F3}"/>
              </a:ext>
            </a:extLst>
          </p:cNvPr>
          <p:cNvSpPr>
            <a:spLocks noGrp="1"/>
          </p:cNvSpPr>
          <p:nvPr>
            <p:ph type="title"/>
          </p:nvPr>
        </p:nvSpPr>
        <p:spPr/>
        <p:txBody>
          <a:bodyPr/>
          <a:lstStyle/>
          <a:p>
            <a:r>
              <a:rPr lang="zh-CN" altLang="en-US"/>
              <a:t>课前回顾</a:t>
            </a:r>
          </a:p>
        </p:txBody>
      </p:sp>
      <p:sp>
        <p:nvSpPr>
          <p:cNvPr id="4" name="灯片编号占位符 3">
            <a:extLst>
              <a:ext uri="{FF2B5EF4-FFF2-40B4-BE49-F238E27FC236}">
                <a16:creationId xmlns:a16="http://schemas.microsoft.com/office/drawing/2014/main" id="{9A958F46-E7C1-8DB6-5383-4EC93E23E18A}"/>
              </a:ext>
            </a:extLst>
          </p:cNvPr>
          <p:cNvSpPr>
            <a:spLocks noGrp="1"/>
          </p:cNvSpPr>
          <p:nvPr>
            <p:ph type="sldNum" sz="quarter" idx="4294967295"/>
          </p:nvPr>
        </p:nvSpPr>
        <p:spPr>
          <a:xfrm>
            <a:off x="0" y="0"/>
            <a:ext cx="0" cy="0"/>
          </a:xfrm>
        </p:spPr>
        <p:txBody>
          <a:bodyPr/>
          <a:lstStyle/>
          <a:p>
            <a:fld id="{6FEF61FC-4DDC-4DA2-9F64-B4CD5E4EB23D}" type="slidenum">
              <a:rPr lang="zh-CN" altLang="en-US" smtClean="0"/>
              <a:t>16</a:t>
            </a:fld>
            <a:endParaRPr lang="zh-CN" altLang="en-US"/>
          </a:p>
        </p:txBody>
      </p:sp>
      <p:pic>
        <p:nvPicPr>
          <p:cNvPr id="3" name="图片 2" descr="屏幕剪辑">
            <a:extLst>
              <a:ext uri="{FF2B5EF4-FFF2-40B4-BE49-F238E27FC236}">
                <a16:creationId xmlns:a16="http://schemas.microsoft.com/office/drawing/2014/main" id="{0C67F0AE-1BD1-C9C5-BF91-5749DDD0A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699146"/>
            <a:ext cx="6096000" cy="1253467"/>
          </a:xfrm>
          <a:prstGeom prst="rect">
            <a:avLst/>
          </a:prstGeom>
        </p:spPr>
      </p:pic>
      <p:graphicFrame>
        <p:nvGraphicFramePr>
          <p:cNvPr id="5" name="表格 8">
            <a:extLst>
              <a:ext uri="{FF2B5EF4-FFF2-40B4-BE49-F238E27FC236}">
                <a16:creationId xmlns:a16="http://schemas.microsoft.com/office/drawing/2014/main" id="{BF1C5ABA-B04D-A1E4-5B84-46C30582E896}"/>
              </a:ext>
            </a:extLst>
          </p:cNvPr>
          <p:cNvGraphicFramePr>
            <a:graphicFrameLocks noGrp="1"/>
          </p:cNvGraphicFramePr>
          <p:nvPr>
            <p:extLst>
              <p:ext uri="{D42A27DB-BD31-4B8C-83A1-F6EECF244321}">
                <p14:modId xmlns:p14="http://schemas.microsoft.com/office/powerpoint/2010/main" val="2082421288"/>
              </p:ext>
            </p:extLst>
          </p:nvPr>
        </p:nvGraphicFramePr>
        <p:xfrm>
          <a:off x="2438400" y="2286736"/>
          <a:ext cx="8229600" cy="2621280"/>
        </p:xfrm>
        <a:graphic>
          <a:graphicData uri="http://schemas.openxmlformats.org/drawingml/2006/table">
            <a:tbl>
              <a:tblPr firstRow="1" bandRow="1">
                <a:tableStyleId>{21E4AEA4-8DFA-4A89-87EB-49C32662AFE0}</a:tableStyleId>
              </a:tblPr>
              <a:tblGrid>
                <a:gridCol w="2743200">
                  <a:extLst>
                    <a:ext uri="{9D8B030D-6E8A-4147-A177-3AD203B41FA5}">
                      <a16:colId xmlns:a16="http://schemas.microsoft.com/office/drawing/2014/main" val="647789554"/>
                    </a:ext>
                  </a:extLst>
                </a:gridCol>
                <a:gridCol w="2743200">
                  <a:extLst>
                    <a:ext uri="{9D8B030D-6E8A-4147-A177-3AD203B41FA5}">
                      <a16:colId xmlns:a16="http://schemas.microsoft.com/office/drawing/2014/main" val="1103815914"/>
                    </a:ext>
                  </a:extLst>
                </a:gridCol>
                <a:gridCol w="2743200">
                  <a:extLst>
                    <a:ext uri="{9D8B030D-6E8A-4147-A177-3AD203B41FA5}">
                      <a16:colId xmlns:a16="http://schemas.microsoft.com/office/drawing/2014/main" val="2417958049"/>
                    </a:ext>
                  </a:extLst>
                </a:gridCol>
              </a:tblGrid>
              <a:tr h="335317">
                <a:tc>
                  <a:txBody>
                    <a:bodyPr/>
                    <a:lstStyle/>
                    <a:p>
                      <a:pPr algn="ctr"/>
                      <a:r>
                        <a:rPr lang="zh-CN" altLang="en-US" sz="2800"/>
                        <a:t>房间米数（平米）</a:t>
                      </a:r>
                    </a:p>
                  </a:txBody>
                  <a:tcPr/>
                </a:tc>
                <a:tc>
                  <a:txBody>
                    <a:bodyPr/>
                    <a:lstStyle/>
                    <a:p>
                      <a:pPr algn="ctr"/>
                      <a:r>
                        <a:rPr lang="zh-CN" altLang="en-US" sz="2800"/>
                        <a:t>房价（万）</a:t>
                      </a:r>
                    </a:p>
                  </a:txBody>
                  <a:tcPr/>
                </a:tc>
                <a:tc>
                  <a:txBody>
                    <a:bodyPr/>
                    <a:lstStyle/>
                    <a:p>
                      <a:pPr algn="ctr"/>
                      <a:r>
                        <a:rPr lang="zh-CN" altLang="en-US" sz="2800"/>
                        <a:t>损失</a:t>
                      </a:r>
                    </a:p>
                  </a:txBody>
                  <a:tcPr/>
                </a:tc>
                <a:extLst>
                  <a:ext uri="{0D108BD9-81ED-4DB2-BD59-A6C34878D82A}">
                    <a16:rowId xmlns:a16="http://schemas.microsoft.com/office/drawing/2014/main" val="4161836927"/>
                  </a:ext>
                </a:extLst>
              </a:tr>
              <a:tr h="370840">
                <a:tc>
                  <a:txBody>
                    <a:bodyPr/>
                    <a:lstStyle/>
                    <a:p>
                      <a:pPr algn="ctr"/>
                      <a:r>
                        <a:rPr lang="en-US" altLang="zh-CN" sz="4000"/>
                        <a:t>50</a:t>
                      </a:r>
                      <a:endParaRPr lang="zh-CN" altLang="en-US" sz="4000"/>
                    </a:p>
                  </a:txBody>
                  <a:tcPr/>
                </a:tc>
                <a:tc>
                  <a:txBody>
                    <a:bodyPr/>
                    <a:lstStyle/>
                    <a:p>
                      <a:pPr algn="ctr"/>
                      <a:r>
                        <a:rPr lang="en-US" altLang="zh-CN" sz="4000"/>
                        <a:t>55</a:t>
                      </a:r>
                      <a:endParaRPr lang="zh-CN" altLang="en-US" sz="4000"/>
                    </a:p>
                  </a:txBody>
                  <a:tcPr/>
                </a:tc>
                <a:tc>
                  <a:txBody>
                    <a:bodyPr/>
                    <a:lstStyle/>
                    <a:p>
                      <a:pPr algn="ctr"/>
                      <a:r>
                        <a:rPr lang="en-US" altLang="zh-CN" sz="4000"/>
                        <a:t>25</a:t>
                      </a:r>
                      <a:endParaRPr lang="zh-CN" altLang="en-US" sz="4000"/>
                    </a:p>
                  </a:txBody>
                  <a:tcPr/>
                </a:tc>
                <a:extLst>
                  <a:ext uri="{0D108BD9-81ED-4DB2-BD59-A6C34878D82A}">
                    <a16:rowId xmlns:a16="http://schemas.microsoft.com/office/drawing/2014/main" val="602967801"/>
                  </a:ext>
                </a:extLst>
              </a:tr>
              <a:tr h="370840">
                <a:tc>
                  <a:txBody>
                    <a:bodyPr/>
                    <a:lstStyle/>
                    <a:p>
                      <a:pPr algn="ctr"/>
                      <a:r>
                        <a:rPr lang="en-US" altLang="zh-CN" sz="4000"/>
                        <a:t>80</a:t>
                      </a:r>
                      <a:endParaRPr lang="zh-CN" altLang="en-US" sz="4000"/>
                    </a:p>
                  </a:txBody>
                  <a:tcPr/>
                </a:tc>
                <a:tc>
                  <a:txBody>
                    <a:bodyPr/>
                    <a:lstStyle/>
                    <a:p>
                      <a:pPr algn="ctr"/>
                      <a:r>
                        <a:rPr lang="en-US" altLang="zh-CN" sz="4000"/>
                        <a:t>87</a:t>
                      </a:r>
                      <a:endParaRPr lang="zh-CN" altLang="en-US" sz="4000"/>
                    </a:p>
                  </a:txBody>
                  <a:tcPr/>
                </a:tc>
                <a:tc>
                  <a:txBody>
                    <a:bodyPr/>
                    <a:lstStyle/>
                    <a:p>
                      <a:pPr algn="ctr"/>
                      <a:r>
                        <a:rPr lang="en-US" altLang="zh-CN" sz="4000"/>
                        <a:t>9</a:t>
                      </a:r>
                      <a:endParaRPr lang="zh-CN" altLang="en-US" sz="4000"/>
                    </a:p>
                  </a:txBody>
                  <a:tcPr/>
                </a:tc>
                <a:extLst>
                  <a:ext uri="{0D108BD9-81ED-4DB2-BD59-A6C34878D82A}">
                    <a16:rowId xmlns:a16="http://schemas.microsoft.com/office/drawing/2014/main" val="765073105"/>
                  </a:ext>
                </a:extLst>
              </a:tr>
              <a:tr h="370840">
                <a:tc>
                  <a:txBody>
                    <a:bodyPr/>
                    <a:lstStyle/>
                    <a:p>
                      <a:pPr algn="ctr"/>
                      <a:r>
                        <a:rPr lang="en-US" altLang="zh-CN" sz="4000"/>
                        <a:t>110</a:t>
                      </a:r>
                      <a:endParaRPr lang="zh-CN" altLang="en-US" sz="4000"/>
                    </a:p>
                  </a:txBody>
                  <a:tcPr/>
                </a:tc>
                <a:tc>
                  <a:txBody>
                    <a:bodyPr/>
                    <a:lstStyle/>
                    <a:p>
                      <a:pPr algn="ctr"/>
                      <a:r>
                        <a:rPr lang="en-US" altLang="zh-CN" sz="4000"/>
                        <a:t>110</a:t>
                      </a:r>
                      <a:endParaRPr lang="zh-CN" altLang="en-US" sz="4000"/>
                    </a:p>
                  </a:txBody>
                  <a:tcPr/>
                </a:tc>
                <a:tc>
                  <a:txBody>
                    <a:bodyPr/>
                    <a:lstStyle/>
                    <a:p>
                      <a:pPr algn="ctr"/>
                      <a:r>
                        <a:rPr lang="en-US" altLang="zh-CN" sz="4000"/>
                        <a:t>100</a:t>
                      </a:r>
                      <a:endParaRPr lang="zh-CN" altLang="en-US" sz="4000"/>
                    </a:p>
                  </a:txBody>
                  <a:tcPr/>
                </a:tc>
                <a:extLst>
                  <a:ext uri="{0D108BD9-81ED-4DB2-BD59-A6C34878D82A}">
                    <a16:rowId xmlns:a16="http://schemas.microsoft.com/office/drawing/2014/main" val="210453154"/>
                  </a:ext>
                </a:extLst>
              </a:tr>
            </a:tbl>
          </a:graphicData>
        </a:graphic>
      </p:graphicFrame>
    </p:spTree>
    <p:extLst>
      <p:ext uri="{BB962C8B-B14F-4D97-AF65-F5344CB8AC3E}">
        <p14:creationId xmlns:p14="http://schemas.microsoft.com/office/powerpoint/2010/main" val="1994157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E008FC8-BAB6-DE1F-F627-1D6B7E6352F3}"/>
              </a:ext>
            </a:extLst>
          </p:cNvPr>
          <p:cNvSpPr>
            <a:spLocks noGrp="1"/>
          </p:cNvSpPr>
          <p:nvPr>
            <p:ph type="title"/>
          </p:nvPr>
        </p:nvSpPr>
        <p:spPr/>
        <p:txBody>
          <a:bodyPr/>
          <a:lstStyle/>
          <a:p>
            <a:r>
              <a:rPr lang="zh-CN" altLang="en-US"/>
              <a:t>课前回顾</a:t>
            </a:r>
          </a:p>
        </p:txBody>
      </p:sp>
      <p:sp>
        <p:nvSpPr>
          <p:cNvPr id="4" name="灯片编号占位符 3">
            <a:extLst>
              <a:ext uri="{FF2B5EF4-FFF2-40B4-BE49-F238E27FC236}">
                <a16:creationId xmlns:a16="http://schemas.microsoft.com/office/drawing/2014/main" id="{9A958F46-E7C1-8DB6-5383-4EC93E23E18A}"/>
              </a:ext>
            </a:extLst>
          </p:cNvPr>
          <p:cNvSpPr>
            <a:spLocks noGrp="1"/>
          </p:cNvSpPr>
          <p:nvPr>
            <p:ph type="sldNum" sz="quarter" idx="4294967295"/>
          </p:nvPr>
        </p:nvSpPr>
        <p:spPr>
          <a:xfrm>
            <a:off x="0" y="0"/>
            <a:ext cx="0" cy="0"/>
          </a:xfrm>
        </p:spPr>
        <p:txBody>
          <a:bodyPr/>
          <a:lstStyle/>
          <a:p>
            <a:fld id="{6FEF61FC-4DDC-4DA2-9F64-B4CD5E4EB23D}" type="slidenum">
              <a:rPr lang="zh-CN" altLang="en-US" smtClean="0"/>
              <a:t>17</a:t>
            </a:fld>
            <a:endParaRPr lang="zh-CN" altLang="en-US"/>
          </a:p>
        </p:txBody>
      </p:sp>
      <p:graphicFrame>
        <p:nvGraphicFramePr>
          <p:cNvPr id="5" name="表格 8">
            <a:extLst>
              <a:ext uri="{FF2B5EF4-FFF2-40B4-BE49-F238E27FC236}">
                <a16:creationId xmlns:a16="http://schemas.microsoft.com/office/drawing/2014/main" id="{BF1C5ABA-B04D-A1E4-5B84-46C30582E896}"/>
              </a:ext>
            </a:extLst>
          </p:cNvPr>
          <p:cNvGraphicFramePr>
            <a:graphicFrameLocks noGrp="1"/>
          </p:cNvGraphicFramePr>
          <p:nvPr/>
        </p:nvGraphicFramePr>
        <p:xfrm>
          <a:off x="2438400" y="2286736"/>
          <a:ext cx="8229600" cy="2621280"/>
        </p:xfrm>
        <a:graphic>
          <a:graphicData uri="http://schemas.openxmlformats.org/drawingml/2006/table">
            <a:tbl>
              <a:tblPr firstRow="1" bandRow="1">
                <a:tableStyleId>{21E4AEA4-8DFA-4A89-87EB-49C32662AFE0}</a:tableStyleId>
              </a:tblPr>
              <a:tblGrid>
                <a:gridCol w="2743200">
                  <a:extLst>
                    <a:ext uri="{9D8B030D-6E8A-4147-A177-3AD203B41FA5}">
                      <a16:colId xmlns:a16="http://schemas.microsoft.com/office/drawing/2014/main" val="647789554"/>
                    </a:ext>
                  </a:extLst>
                </a:gridCol>
                <a:gridCol w="2743200">
                  <a:extLst>
                    <a:ext uri="{9D8B030D-6E8A-4147-A177-3AD203B41FA5}">
                      <a16:colId xmlns:a16="http://schemas.microsoft.com/office/drawing/2014/main" val="1103815914"/>
                    </a:ext>
                  </a:extLst>
                </a:gridCol>
                <a:gridCol w="2743200">
                  <a:extLst>
                    <a:ext uri="{9D8B030D-6E8A-4147-A177-3AD203B41FA5}">
                      <a16:colId xmlns:a16="http://schemas.microsoft.com/office/drawing/2014/main" val="2417958049"/>
                    </a:ext>
                  </a:extLst>
                </a:gridCol>
              </a:tblGrid>
              <a:tr h="335317">
                <a:tc>
                  <a:txBody>
                    <a:bodyPr/>
                    <a:lstStyle/>
                    <a:p>
                      <a:pPr algn="ctr"/>
                      <a:r>
                        <a:rPr lang="zh-CN" altLang="en-US" sz="2800"/>
                        <a:t>房间米数（平米）</a:t>
                      </a:r>
                    </a:p>
                  </a:txBody>
                  <a:tcPr/>
                </a:tc>
                <a:tc>
                  <a:txBody>
                    <a:bodyPr/>
                    <a:lstStyle/>
                    <a:p>
                      <a:pPr algn="ctr"/>
                      <a:r>
                        <a:rPr lang="zh-CN" altLang="en-US" sz="2800"/>
                        <a:t>房价（万）</a:t>
                      </a:r>
                    </a:p>
                  </a:txBody>
                  <a:tcPr/>
                </a:tc>
                <a:tc>
                  <a:txBody>
                    <a:bodyPr/>
                    <a:lstStyle/>
                    <a:p>
                      <a:pPr algn="ctr"/>
                      <a:r>
                        <a:rPr lang="zh-CN" altLang="en-US" sz="2800"/>
                        <a:t>损失</a:t>
                      </a:r>
                    </a:p>
                  </a:txBody>
                  <a:tcPr/>
                </a:tc>
                <a:extLst>
                  <a:ext uri="{0D108BD9-81ED-4DB2-BD59-A6C34878D82A}">
                    <a16:rowId xmlns:a16="http://schemas.microsoft.com/office/drawing/2014/main" val="4161836927"/>
                  </a:ext>
                </a:extLst>
              </a:tr>
              <a:tr h="370840">
                <a:tc>
                  <a:txBody>
                    <a:bodyPr/>
                    <a:lstStyle/>
                    <a:p>
                      <a:pPr algn="ctr"/>
                      <a:r>
                        <a:rPr lang="en-US" altLang="zh-CN" sz="4000"/>
                        <a:t>50</a:t>
                      </a:r>
                      <a:endParaRPr lang="zh-CN" altLang="en-US" sz="4000"/>
                    </a:p>
                  </a:txBody>
                  <a:tcPr/>
                </a:tc>
                <a:tc>
                  <a:txBody>
                    <a:bodyPr/>
                    <a:lstStyle/>
                    <a:p>
                      <a:pPr algn="ctr"/>
                      <a:r>
                        <a:rPr lang="en-US" altLang="zh-CN" sz="4000"/>
                        <a:t>55</a:t>
                      </a:r>
                      <a:endParaRPr lang="zh-CN" altLang="en-US" sz="4000"/>
                    </a:p>
                  </a:txBody>
                  <a:tcPr/>
                </a:tc>
                <a:tc>
                  <a:txBody>
                    <a:bodyPr/>
                    <a:lstStyle/>
                    <a:p>
                      <a:pPr algn="ctr"/>
                      <a:endParaRPr lang="zh-CN" altLang="en-US" sz="4000"/>
                    </a:p>
                  </a:txBody>
                  <a:tcPr/>
                </a:tc>
                <a:extLst>
                  <a:ext uri="{0D108BD9-81ED-4DB2-BD59-A6C34878D82A}">
                    <a16:rowId xmlns:a16="http://schemas.microsoft.com/office/drawing/2014/main" val="602967801"/>
                  </a:ext>
                </a:extLst>
              </a:tr>
              <a:tr h="370840">
                <a:tc>
                  <a:txBody>
                    <a:bodyPr/>
                    <a:lstStyle/>
                    <a:p>
                      <a:pPr algn="ctr"/>
                      <a:r>
                        <a:rPr lang="en-US" altLang="zh-CN" sz="4000"/>
                        <a:t>80</a:t>
                      </a:r>
                      <a:endParaRPr lang="zh-CN" altLang="en-US" sz="4000"/>
                    </a:p>
                  </a:txBody>
                  <a:tcPr/>
                </a:tc>
                <a:tc>
                  <a:txBody>
                    <a:bodyPr/>
                    <a:lstStyle/>
                    <a:p>
                      <a:pPr algn="ctr"/>
                      <a:r>
                        <a:rPr lang="en-US" altLang="zh-CN" sz="4000"/>
                        <a:t>87</a:t>
                      </a:r>
                      <a:endParaRPr lang="zh-CN" altLang="en-US" sz="4000"/>
                    </a:p>
                  </a:txBody>
                  <a:tcPr/>
                </a:tc>
                <a:tc>
                  <a:txBody>
                    <a:bodyPr/>
                    <a:lstStyle/>
                    <a:p>
                      <a:pPr algn="ctr"/>
                      <a:endParaRPr lang="zh-CN" altLang="en-US" sz="4000"/>
                    </a:p>
                  </a:txBody>
                  <a:tcPr/>
                </a:tc>
                <a:extLst>
                  <a:ext uri="{0D108BD9-81ED-4DB2-BD59-A6C34878D82A}">
                    <a16:rowId xmlns:a16="http://schemas.microsoft.com/office/drawing/2014/main" val="765073105"/>
                  </a:ext>
                </a:extLst>
              </a:tr>
              <a:tr h="370840">
                <a:tc>
                  <a:txBody>
                    <a:bodyPr/>
                    <a:lstStyle/>
                    <a:p>
                      <a:pPr algn="ctr"/>
                      <a:r>
                        <a:rPr lang="en-US" altLang="zh-CN" sz="4000"/>
                        <a:t>110</a:t>
                      </a:r>
                      <a:endParaRPr lang="zh-CN" altLang="en-US" sz="4000"/>
                    </a:p>
                  </a:txBody>
                  <a:tcPr/>
                </a:tc>
                <a:tc>
                  <a:txBody>
                    <a:bodyPr/>
                    <a:lstStyle/>
                    <a:p>
                      <a:pPr algn="ctr"/>
                      <a:r>
                        <a:rPr lang="en-US" altLang="zh-CN" sz="4000"/>
                        <a:t>110</a:t>
                      </a:r>
                      <a:endParaRPr lang="zh-CN" altLang="en-US" sz="4000"/>
                    </a:p>
                  </a:txBody>
                  <a:tcPr/>
                </a:tc>
                <a:tc>
                  <a:txBody>
                    <a:bodyPr/>
                    <a:lstStyle/>
                    <a:p>
                      <a:pPr algn="ctr"/>
                      <a:endParaRPr lang="zh-CN" altLang="en-US" sz="4000"/>
                    </a:p>
                  </a:txBody>
                  <a:tcPr/>
                </a:tc>
                <a:extLst>
                  <a:ext uri="{0D108BD9-81ED-4DB2-BD59-A6C34878D82A}">
                    <a16:rowId xmlns:a16="http://schemas.microsoft.com/office/drawing/2014/main" val="210453154"/>
                  </a:ext>
                </a:extLst>
              </a:tr>
            </a:tbl>
          </a:graphicData>
        </a:graphic>
      </p:graphicFrame>
      <p:pic>
        <p:nvPicPr>
          <p:cNvPr id="6" name="图片 5">
            <a:extLst>
              <a:ext uri="{FF2B5EF4-FFF2-40B4-BE49-F238E27FC236}">
                <a16:creationId xmlns:a16="http://schemas.microsoft.com/office/drawing/2014/main" id="{017DFE1C-F3F1-EF58-92CD-1E8C7F55D48D}"/>
              </a:ext>
            </a:extLst>
          </p:cNvPr>
          <p:cNvPicPr>
            <a:picLocks noChangeAspect="1"/>
          </p:cNvPicPr>
          <p:nvPr/>
        </p:nvPicPr>
        <p:blipFill>
          <a:blip r:embed="rId2"/>
          <a:stretch>
            <a:fillRect/>
          </a:stretch>
        </p:blipFill>
        <p:spPr>
          <a:xfrm>
            <a:off x="2971800" y="1087773"/>
            <a:ext cx="5886753" cy="997001"/>
          </a:xfrm>
          <a:prstGeom prst="rect">
            <a:avLst/>
          </a:prstGeom>
        </p:spPr>
      </p:pic>
    </p:spTree>
    <p:extLst>
      <p:ext uri="{BB962C8B-B14F-4D97-AF65-F5344CB8AC3E}">
        <p14:creationId xmlns:p14="http://schemas.microsoft.com/office/powerpoint/2010/main" val="2466254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t>线性回归</a:t>
            </a:r>
            <a:r>
              <a:rPr lang="zh-CN" altLang="en-US" sz="5400" dirty="0"/>
              <a:t>（</a:t>
            </a:r>
            <a:r>
              <a:rPr lang="en-US" altLang="zh-CN" sz="5400" dirty="0"/>
              <a:t>Linear Regression</a:t>
            </a:r>
            <a:r>
              <a:rPr lang="zh-CN" altLang="en-US" sz="4400"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1" y="1371600"/>
            <a:ext cx="3530989" cy="711278"/>
          </a:xfrm>
          <a:prstGeom prst="rect">
            <a:avLst/>
          </a:prstGeom>
        </p:spPr>
      </p:pic>
      <p:pic>
        <p:nvPicPr>
          <p:cNvPr id="6" name="图片 5"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2341497"/>
            <a:ext cx="4136354" cy="2477857"/>
          </a:xfrm>
          <a:prstGeom prst="rect">
            <a:avLst/>
          </a:prstGeom>
        </p:spPr>
      </p:pic>
      <p:pic>
        <p:nvPicPr>
          <p:cNvPr id="8" name="图片 7">
            <a:extLst>
              <a:ext uri="{FF2B5EF4-FFF2-40B4-BE49-F238E27FC236}">
                <a16:creationId xmlns:a16="http://schemas.microsoft.com/office/drawing/2014/main" id="{F98F1448-C769-48EB-8457-F97B008DE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626" y="2525753"/>
            <a:ext cx="3530989" cy="4179846"/>
          </a:xfrm>
          <a:prstGeom prst="rect">
            <a:avLst/>
          </a:prstGeom>
        </p:spPr>
      </p:pic>
      <p:pic>
        <p:nvPicPr>
          <p:cNvPr id="10" name="图片 9">
            <a:extLst>
              <a:ext uri="{FF2B5EF4-FFF2-40B4-BE49-F238E27FC236}">
                <a16:creationId xmlns:a16="http://schemas.microsoft.com/office/drawing/2014/main" id="{CC056916-B3B4-4F51-97A8-0E3CC43C78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728" y="5220977"/>
            <a:ext cx="2025071" cy="835647"/>
          </a:xfrm>
          <a:prstGeom prst="rect">
            <a:avLst/>
          </a:prstGeom>
        </p:spPr>
      </p:pic>
      <p:cxnSp>
        <p:nvCxnSpPr>
          <p:cNvPr id="12" name="直接箭头连接符 11">
            <a:extLst>
              <a:ext uri="{FF2B5EF4-FFF2-40B4-BE49-F238E27FC236}">
                <a16:creationId xmlns:a16="http://schemas.microsoft.com/office/drawing/2014/main" id="{D7FCDBA0-9F43-416C-B38D-E36995208622}"/>
              </a:ext>
            </a:extLst>
          </p:cNvPr>
          <p:cNvCxnSpPr/>
          <p:nvPr/>
        </p:nvCxnSpPr>
        <p:spPr>
          <a:xfrm>
            <a:off x="5715000" y="5638800"/>
            <a:ext cx="609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内容占位符 2">
            <a:extLst>
              <a:ext uri="{FF2B5EF4-FFF2-40B4-BE49-F238E27FC236}">
                <a16:creationId xmlns:a16="http://schemas.microsoft.com/office/drawing/2014/main" id="{A8DABE59-5159-4207-82A5-BC79BFC5B9AA}"/>
              </a:ext>
            </a:extLst>
          </p:cNvPr>
          <p:cNvSpPr txBox="1">
            <a:spLocks/>
          </p:cNvSpPr>
          <p:nvPr/>
        </p:nvSpPr>
        <p:spPr bwMode="auto">
          <a:xfrm>
            <a:off x="838200" y="960437"/>
            <a:ext cx="109728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r>
              <a:rPr lang="zh-CN" altLang="en-US"/>
              <a:t>模型：</a:t>
            </a:r>
          </a:p>
          <a:p>
            <a:endParaRPr lang="zh-CN" altLang="en-US"/>
          </a:p>
          <a:p>
            <a:pPr lvl="1"/>
            <a:r>
              <a:rPr lang="zh-CN" altLang="en-US" sz="3200"/>
              <a:t>增广权重向量和增广特征向量</a:t>
            </a:r>
          </a:p>
          <a:p>
            <a:pPr lvl="1"/>
            <a:endParaRPr lang="zh-CN" altLang="en-US" sz="2000"/>
          </a:p>
          <a:p>
            <a:pPr lvl="1"/>
            <a:endParaRPr lang="zh-CN" altLang="en-US" sz="2000"/>
          </a:p>
          <a:p>
            <a:pPr lvl="1"/>
            <a:endParaRPr lang="zh-CN" altLang="en-US" sz="2000" dirty="0"/>
          </a:p>
        </p:txBody>
      </p:sp>
    </p:spTree>
    <p:extLst>
      <p:ext uri="{BB962C8B-B14F-4D97-AF65-F5344CB8AC3E}">
        <p14:creationId xmlns:p14="http://schemas.microsoft.com/office/powerpoint/2010/main" val="4653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t>学习准则</a:t>
            </a:r>
          </a:p>
        </p:txBody>
      </p:sp>
      <p:sp>
        <p:nvSpPr>
          <p:cNvPr id="3" name="内容占位符 2"/>
          <p:cNvSpPr>
            <a:spLocks noGrp="1"/>
          </p:cNvSpPr>
          <p:nvPr>
            <p:ph idx="1"/>
          </p:nvPr>
        </p:nvSpPr>
        <p:spPr/>
        <p:txBody>
          <a:bodyPr/>
          <a:lstStyle/>
          <a:p>
            <a:r>
              <a:rPr lang="zh-CN" altLang="en-US" sz="4800" dirty="0"/>
              <a:t>损失函数</a:t>
            </a:r>
            <a:endParaRPr lang="en-US" altLang="zh-CN" sz="4800" dirty="0"/>
          </a:p>
          <a:p>
            <a:pPr lvl="1"/>
            <a:r>
              <a:rPr lang="zh-CN" altLang="en-US" sz="4400"/>
              <a:t>平方损失函数</a:t>
            </a:r>
            <a:endParaRPr lang="en-US" altLang="zh-CN" sz="4400" dirty="0"/>
          </a:p>
          <a:p>
            <a:pPr marL="0" indent="0">
              <a:buNone/>
            </a:pPr>
            <a:endParaRPr lang="en-US" altLang="zh-CN" dirty="0"/>
          </a:p>
        </p:txBody>
      </p:sp>
      <p:pic>
        <p:nvPicPr>
          <p:cNvPr id="6" name="图片 5">
            <a:extLst>
              <a:ext uri="{FF2B5EF4-FFF2-40B4-BE49-F238E27FC236}">
                <a16:creationId xmlns:a16="http://schemas.microsoft.com/office/drawing/2014/main" id="{FD378638-BA4F-2D2B-F68C-FCB68B19DA5A}"/>
              </a:ext>
            </a:extLst>
          </p:cNvPr>
          <p:cNvPicPr>
            <a:picLocks noChangeAspect="1"/>
          </p:cNvPicPr>
          <p:nvPr/>
        </p:nvPicPr>
        <p:blipFill>
          <a:blip r:embed="rId2"/>
          <a:stretch>
            <a:fillRect/>
          </a:stretch>
        </p:blipFill>
        <p:spPr>
          <a:xfrm>
            <a:off x="2362200" y="2667000"/>
            <a:ext cx="6852155" cy="1292245"/>
          </a:xfrm>
          <a:prstGeom prst="rect">
            <a:avLst/>
          </a:prstGeom>
        </p:spPr>
      </p:pic>
    </p:spTree>
    <p:extLst>
      <p:ext uri="{BB962C8B-B14F-4D97-AF65-F5344CB8AC3E}">
        <p14:creationId xmlns:p14="http://schemas.microsoft.com/office/powerpoint/2010/main" val="2729636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4400" b="1" dirty="0"/>
              <a:t>线性回归</a:t>
            </a:r>
          </a:p>
        </p:txBody>
      </p:sp>
    </p:spTree>
    <p:extLst>
      <p:ext uri="{BB962C8B-B14F-4D97-AF65-F5344CB8AC3E}">
        <p14:creationId xmlns:p14="http://schemas.microsoft.com/office/powerpoint/2010/main" val="3122834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AFBEE-5D6F-4A1E-AD09-2FAFD35E9F69}"/>
              </a:ext>
            </a:extLst>
          </p:cNvPr>
          <p:cNvSpPr>
            <a:spLocks noGrp="1"/>
          </p:cNvSpPr>
          <p:nvPr>
            <p:ph type="title"/>
          </p:nvPr>
        </p:nvSpPr>
        <p:spPr/>
        <p:txBody>
          <a:bodyPr/>
          <a:lstStyle/>
          <a:p>
            <a:r>
              <a:rPr lang="zh-CN" altLang="en-US" sz="4400" b="1"/>
              <a:t>经验风险</a:t>
            </a:r>
            <a:endParaRPr lang="zh-CN" altLang="en-US" sz="4400" b="1" dirty="0"/>
          </a:p>
        </p:txBody>
      </p:sp>
      <p:sp>
        <p:nvSpPr>
          <p:cNvPr id="3" name="内容占位符 2">
            <a:extLst>
              <a:ext uri="{FF2B5EF4-FFF2-40B4-BE49-F238E27FC236}">
                <a16:creationId xmlns:a16="http://schemas.microsoft.com/office/drawing/2014/main" id="{FE728021-B224-40BC-94A8-4A34B43A3E63}"/>
              </a:ext>
            </a:extLst>
          </p:cNvPr>
          <p:cNvSpPr>
            <a:spLocks noGrp="1"/>
          </p:cNvSpPr>
          <p:nvPr>
            <p:ph idx="1"/>
          </p:nvPr>
        </p:nvSpPr>
        <p:spPr/>
        <p:txBody>
          <a:bodyPr/>
          <a:lstStyle/>
          <a:p>
            <a:r>
              <a:rPr lang="zh-CN" altLang="en-US" sz="4400" dirty="0"/>
              <a:t>模型</a:t>
            </a:r>
            <a:endParaRPr lang="en-US" altLang="zh-CN" sz="4400" dirty="0"/>
          </a:p>
          <a:p>
            <a:endParaRPr lang="en-US" altLang="zh-CN" dirty="0"/>
          </a:p>
          <a:p>
            <a:endParaRPr lang="en-US" altLang="zh-CN" dirty="0"/>
          </a:p>
          <a:p>
            <a:r>
              <a:rPr lang="zh-CN" altLang="en-US" sz="4400" dirty="0"/>
              <a:t>学习准则</a:t>
            </a:r>
            <a:endParaRPr lang="en-US" altLang="zh-CN" sz="44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p:txBody>
      </p:sp>
      <p:pic>
        <p:nvPicPr>
          <p:cNvPr id="7" name="图片 6">
            <a:extLst>
              <a:ext uri="{FF2B5EF4-FFF2-40B4-BE49-F238E27FC236}">
                <a16:creationId xmlns:a16="http://schemas.microsoft.com/office/drawing/2014/main" id="{86BBA2B6-ED83-4379-B852-D1167446F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333268"/>
            <a:ext cx="6172200" cy="3957679"/>
          </a:xfrm>
          <a:prstGeom prst="rect">
            <a:avLst/>
          </a:prstGeom>
        </p:spPr>
      </p:pic>
      <p:grpSp>
        <p:nvGrpSpPr>
          <p:cNvPr id="4" name="组合 3">
            <a:extLst>
              <a:ext uri="{FF2B5EF4-FFF2-40B4-BE49-F238E27FC236}">
                <a16:creationId xmlns:a16="http://schemas.microsoft.com/office/drawing/2014/main" id="{EB1554C9-270B-4CE4-BBF1-FB3A670B4C63}"/>
              </a:ext>
            </a:extLst>
          </p:cNvPr>
          <p:cNvGrpSpPr/>
          <p:nvPr/>
        </p:nvGrpSpPr>
        <p:grpSpPr>
          <a:xfrm>
            <a:off x="2514600" y="1517014"/>
            <a:ext cx="3429000" cy="985385"/>
            <a:chOff x="2895600" y="1617852"/>
            <a:chExt cx="2209800" cy="585964"/>
          </a:xfrm>
        </p:grpSpPr>
        <p:pic>
          <p:nvPicPr>
            <p:cNvPr id="5" name="图片 4">
              <a:extLst>
                <a:ext uri="{FF2B5EF4-FFF2-40B4-BE49-F238E27FC236}">
                  <a16:creationId xmlns:a16="http://schemas.microsoft.com/office/drawing/2014/main" id="{FC999F56-D6C4-4DA3-BB24-EA14A1616E38}"/>
                </a:ext>
              </a:extLst>
            </p:cNvPr>
            <p:cNvPicPr>
              <a:picLocks noChangeAspect="1"/>
            </p:cNvPicPr>
            <p:nvPr/>
          </p:nvPicPr>
          <p:blipFill>
            <a:blip r:embed="rId4"/>
            <a:stretch>
              <a:fillRect/>
            </a:stretch>
          </p:blipFill>
          <p:spPr>
            <a:xfrm>
              <a:off x="2895600" y="1617852"/>
              <a:ext cx="2209800" cy="545181"/>
            </a:xfrm>
            <a:prstGeom prst="rect">
              <a:avLst/>
            </a:prstGeom>
          </p:spPr>
        </p:pic>
        <p:pic>
          <p:nvPicPr>
            <p:cNvPr id="13" name="图片 12">
              <a:extLst>
                <a:ext uri="{FF2B5EF4-FFF2-40B4-BE49-F238E27FC236}">
                  <a16:creationId xmlns:a16="http://schemas.microsoft.com/office/drawing/2014/main" id="{A461D68A-4D78-4500-80A3-8048125EE9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1678769"/>
              <a:ext cx="1414128" cy="525047"/>
            </a:xfrm>
            <a:prstGeom prst="rect">
              <a:avLst/>
            </a:prstGeom>
          </p:spPr>
        </p:pic>
      </p:grpSp>
    </p:spTree>
    <p:extLst>
      <p:ext uri="{BB962C8B-B14F-4D97-AF65-F5344CB8AC3E}">
        <p14:creationId xmlns:p14="http://schemas.microsoft.com/office/powerpoint/2010/main" val="1649227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53FA7-7FB8-4D95-8FA4-C7D615F2E010}"/>
              </a:ext>
            </a:extLst>
          </p:cNvPr>
          <p:cNvSpPr>
            <a:spLocks noGrp="1"/>
          </p:cNvSpPr>
          <p:nvPr>
            <p:ph type="title"/>
          </p:nvPr>
        </p:nvSpPr>
        <p:spPr/>
        <p:txBody>
          <a:bodyPr/>
          <a:lstStyle/>
          <a:p>
            <a:r>
              <a:rPr lang="zh-CN" altLang="en-US" sz="4400" b="1"/>
              <a:t>最优化问题</a:t>
            </a:r>
            <a:endParaRPr lang="zh-CN" altLang="en-US" sz="4400" b="1" dirty="0"/>
          </a:p>
        </p:txBody>
      </p:sp>
      <p:sp>
        <p:nvSpPr>
          <p:cNvPr id="3" name="内容占位符 2">
            <a:extLst>
              <a:ext uri="{FF2B5EF4-FFF2-40B4-BE49-F238E27FC236}">
                <a16:creationId xmlns:a16="http://schemas.microsoft.com/office/drawing/2014/main" id="{DC8119A3-864A-4564-B3F8-34845335EA8C}"/>
              </a:ext>
            </a:extLst>
          </p:cNvPr>
          <p:cNvSpPr>
            <a:spLocks noGrp="1"/>
          </p:cNvSpPr>
          <p:nvPr>
            <p:ph idx="1"/>
          </p:nvPr>
        </p:nvSpPr>
        <p:spPr/>
        <p:txBody>
          <a:bodyPr/>
          <a:lstStyle/>
          <a:p>
            <a:r>
              <a:rPr lang="zh-CN" altLang="en-US" sz="4000" dirty="0"/>
              <a:t>机器学习问题转化成为一个最优化问题</a:t>
            </a:r>
          </a:p>
          <a:p>
            <a:endParaRPr lang="zh-CN" altLang="en-US" dirty="0"/>
          </a:p>
        </p:txBody>
      </p:sp>
      <p:pic>
        <p:nvPicPr>
          <p:cNvPr id="2052" name="Picture 4" descr="https://qph.fs.quoracdn.net/main-qimg-f848fbbcbf279aadeacb7bd9850d5ed1">
            <a:extLst>
              <a:ext uri="{FF2B5EF4-FFF2-40B4-BE49-F238E27FC236}">
                <a16:creationId xmlns:a16="http://schemas.microsoft.com/office/drawing/2014/main" id="{D00EB245-16DE-433A-81D1-900C3820F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514600"/>
            <a:ext cx="7391400" cy="296933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963CFB28-5D4A-CE62-BAA5-0582A7BF0E77}"/>
              </a:ext>
            </a:extLst>
          </p:cNvPr>
          <p:cNvPicPr>
            <a:picLocks noChangeAspect="1"/>
          </p:cNvPicPr>
          <p:nvPr/>
        </p:nvPicPr>
        <p:blipFill>
          <a:blip r:embed="rId3"/>
          <a:stretch>
            <a:fillRect/>
          </a:stretch>
        </p:blipFill>
        <p:spPr>
          <a:xfrm>
            <a:off x="1295400" y="2209800"/>
            <a:ext cx="1905000" cy="1033654"/>
          </a:xfrm>
          <a:prstGeom prst="rect">
            <a:avLst/>
          </a:prstGeom>
        </p:spPr>
      </p:pic>
    </p:spTree>
    <p:extLst>
      <p:ext uri="{BB962C8B-B14F-4D97-AF65-F5344CB8AC3E}">
        <p14:creationId xmlns:p14="http://schemas.microsoft.com/office/powerpoint/2010/main" val="9180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319F9-C321-4581-9137-F329632356C2}"/>
              </a:ext>
            </a:extLst>
          </p:cNvPr>
          <p:cNvSpPr>
            <a:spLocks noGrp="1"/>
          </p:cNvSpPr>
          <p:nvPr>
            <p:ph type="ctrTitle"/>
          </p:nvPr>
        </p:nvSpPr>
        <p:spPr/>
        <p:txBody>
          <a:bodyPr/>
          <a:lstStyle/>
          <a:p>
            <a:r>
              <a:rPr lang="zh-CN" altLang="en-US" sz="4400" b="1" dirty="0"/>
              <a:t>经验风险最小化</a:t>
            </a:r>
          </a:p>
        </p:txBody>
      </p:sp>
    </p:spTree>
    <p:extLst>
      <p:ext uri="{BB962C8B-B14F-4D97-AF65-F5344CB8AC3E}">
        <p14:creationId xmlns:p14="http://schemas.microsoft.com/office/powerpoint/2010/main" val="2768330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E9498-3128-4AE3-4BAF-45CD3BEC9B2D}"/>
              </a:ext>
            </a:extLst>
          </p:cNvPr>
          <p:cNvSpPr>
            <a:spLocks noGrp="1"/>
          </p:cNvSpPr>
          <p:nvPr>
            <p:ph type="title"/>
          </p:nvPr>
        </p:nvSpPr>
        <p:spPr/>
        <p:txBody>
          <a:bodyPr/>
          <a:lstStyle/>
          <a:p>
            <a:r>
              <a:rPr lang="zh-CN" altLang="en-US" sz="4400" b="1"/>
              <a:t>经验风险最小化</a:t>
            </a:r>
          </a:p>
        </p:txBody>
      </p:sp>
      <p:pic>
        <p:nvPicPr>
          <p:cNvPr id="5" name="内容占位符 4">
            <a:extLst>
              <a:ext uri="{FF2B5EF4-FFF2-40B4-BE49-F238E27FC236}">
                <a16:creationId xmlns:a16="http://schemas.microsoft.com/office/drawing/2014/main" id="{9C2FE54A-5633-12CE-8155-2A85D5CA3AB0}"/>
              </a:ext>
            </a:extLst>
          </p:cNvPr>
          <p:cNvPicPr>
            <a:picLocks noGrp="1" noChangeAspect="1"/>
          </p:cNvPicPr>
          <p:nvPr>
            <p:ph idx="1"/>
          </p:nvPr>
        </p:nvPicPr>
        <p:blipFill>
          <a:blip r:embed="rId2"/>
          <a:stretch>
            <a:fillRect/>
          </a:stretch>
        </p:blipFill>
        <p:spPr>
          <a:xfrm>
            <a:off x="786063" y="1114764"/>
            <a:ext cx="10820400" cy="4628471"/>
          </a:xfrm>
        </p:spPr>
      </p:pic>
    </p:spTree>
    <p:extLst>
      <p:ext uri="{BB962C8B-B14F-4D97-AF65-F5344CB8AC3E}">
        <p14:creationId xmlns:p14="http://schemas.microsoft.com/office/powerpoint/2010/main" val="26935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84999-AE13-4DDC-B3F4-40CBC0775DC5}"/>
              </a:ext>
            </a:extLst>
          </p:cNvPr>
          <p:cNvSpPr>
            <a:spLocks noGrp="1"/>
          </p:cNvSpPr>
          <p:nvPr>
            <p:ph type="title"/>
          </p:nvPr>
        </p:nvSpPr>
        <p:spPr/>
        <p:txBody>
          <a:bodyPr/>
          <a:lstStyle/>
          <a:p>
            <a:r>
              <a:rPr lang="zh-CN" altLang="en-US" sz="4400" b="1" dirty="0"/>
              <a:t>经验风险最小化</a:t>
            </a:r>
          </a:p>
        </p:txBody>
      </p:sp>
      <p:sp>
        <p:nvSpPr>
          <p:cNvPr id="3" name="内容占位符 2">
            <a:extLst>
              <a:ext uri="{FF2B5EF4-FFF2-40B4-BE49-F238E27FC236}">
                <a16:creationId xmlns:a16="http://schemas.microsoft.com/office/drawing/2014/main" id="{FA603438-6C17-4B02-9F6A-9585E9EC6A23}"/>
              </a:ext>
            </a:extLst>
          </p:cNvPr>
          <p:cNvSpPr>
            <a:spLocks noGrp="1"/>
          </p:cNvSpPr>
          <p:nvPr>
            <p:ph idx="1"/>
          </p:nvPr>
        </p:nvSpPr>
        <p:spPr/>
        <p:txBody>
          <a:bodyPr/>
          <a:lstStyle/>
          <a:p>
            <a:r>
              <a:rPr lang="zh-CN" altLang="en-US" sz="6000" dirty="0"/>
              <a:t>优化</a:t>
            </a:r>
            <a:endParaRPr lang="en-US" altLang="zh-CN" sz="6000" dirty="0"/>
          </a:p>
          <a:p>
            <a:endParaRPr lang="zh-CN" altLang="en-US" dirty="0"/>
          </a:p>
        </p:txBody>
      </p:sp>
      <p:pic>
        <p:nvPicPr>
          <p:cNvPr id="4" name="图片 3">
            <a:extLst>
              <a:ext uri="{FF2B5EF4-FFF2-40B4-BE49-F238E27FC236}">
                <a16:creationId xmlns:a16="http://schemas.microsoft.com/office/drawing/2014/main" id="{6D36ABDE-713D-464D-886A-93E1DCB42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465095"/>
            <a:ext cx="3352800" cy="1783689"/>
          </a:xfrm>
          <a:prstGeom prst="rect">
            <a:avLst/>
          </a:prstGeom>
        </p:spPr>
      </p:pic>
      <p:pic>
        <p:nvPicPr>
          <p:cNvPr id="2050" name="Picture 2">
            <a:extLst>
              <a:ext uri="{FF2B5EF4-FFF2-40B4-BE49-F238E27FC236}">
                <a16:creationId xmlns:a16="http://schemas.microsoft.com/office/drawing/2014/main" id="{2D001531-1AA9-C287-FA79-EAE21BD75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04941"/>
            <a:ext cx="5638800" cy="619585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33C963A-0A45-2A62-1905-18854E39A78D}"/>
              </a:ext>
            </a:extLst>
          </p:cNvPr>
          <p:cNvPicPr>
            <a:picLocks noChangeAspect="1"/>
          </p:cNvPicPr>
          <p:nvPr/>
        </p:nvPicPr>
        <p:blipFill>
          <a:blip r:embed="rId5"/>
          <a:stretch>
            <a:fillRect/>
          </a:stretch>
        </p:blipFill>
        <p:spPr>
          <a:xfrm>
            <a:off x="457200" y="2350648"/>
            <a:ext cx="4887057" cy="1114447"/>
          </a:xfrm>
          <a:prstGeom prst="rect">
            <a:avLst/>
          </a:prstGeom>
        </p:spPr>
      </p:pic>
    </p:spTree>
    <p:custDataLst>
      <p:tags r:id="rId1"/>
    </p:custDataLst>
    <p:extLst>
      <p:ext uri="{BB962C8B-B14F-4D97-AF65-F5344CB8AC3E}">
        <p14:creationId xmlns:p14="http://schemas.microsoft.com/office/powerpoint/2010/main" val="489536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E9498-3128-4AE3-4BAF-45CD3BEC9B2D}"/>
              </a:ext>
            </a:extLst>
          </p:cNvPr>
          <p:cNvSpPr>
            <a:spLocks noGrp="1"/>
          </p:cNvSpPr>
          <p:nvPr>
            <p:ph type="title"/>
          </p:nvPr>
        </p:nvSpPr>
        <p:spPr/>
        <p:txBody>
          <a:bodyPr/>
          <a:lstStyle/>
          <a:p>
            <a:r>
              <a:rPr lang="zh-CN" altLang="en-US" sz="4400" b="1"/>
              <a:t>经验风险最小化</a:t>
            </a:r>
          </a:p>
        </p:txBody>
      </p:sp>
      <p:pic>
        <p:nvPicPr>
          <p:cNvPr id="9" name="图片 8">
            <a:extLst>
              <a:ext uri="{FF2B5EF4-FFF2-40B4-BE49-F238E27FC236}">
                <a16:creationId xmlns:a16="http://schemas.microsoft.com/office/drawing/2014/main" id="{AFEF48C1-61FE-BB47-949B-D03F57BB5AED}"/>
              </a:ext>
            </a:extLst>
          </p:cNvPr>
          <p:cNvPicPr>
            <a:picLocks noChangeAspect="1"/>
          </p:cNvPicPr>
          <p:nvPr/>
        </p:nvPicPr>
        <p:blipFill>
          <a:blip r:embed="rId2"/>
          <a:stretch>
            <a:fillRect/>
          </a:stretch>
        </p:blipFill>
        <p:spPr>
          <a:xfrm>
            <a:off x="637674" y="1143000"/>
            <a:ext cx="4887057" cy="1114447"/>
          </a:xfrm>
          <a:prstGeom prst="rect">
            <a:avLst/>
          </a:prstGeom>
        </p:spPr>
      </p:pic>
      <p:pic>
        <p:nvPicPr>
          <p:cNvPr id="11" name="图片 10">
            <a:extLst>
              <a:ext uri="{FF2B5EF4-FFF2-40B4-BE49-F238E27FC236}">
                <a16:creationId xmlns:a16="http://schemas.microsoft.com/office/drawing/2014/main" id="{9809D6BE-B34A-024D-3991-EF5E08B172FF}"/>
              </a:ext>
            </a:extLst>
          </p:cNvPr>
          <p:cNvPicPr>
            <a:picLocks noChangeAspect="1"/>
          </p:cNvPicPr>
          <p:nvPr/>
        </p:nvPicPr>
        <p:blipFill>
          <a:blip r:embed="rId3"/>
          <a:stretch>
            <a:fillRect/>
          </a:stretch>
        </p:blipFill>
        <p:spPr>
          <a:xfrm>
            <a:off x="6683313" y="1295400"/>
            <a:ext cx="3854116" cy="4651520"/>
          </a:xfrm>
          <a:prstGeom prst="rect">
            <a:avLst/>
          </a:prstGeom>
        </p:spPr>
      </p:pic>
    </p:spTree>
    <p:extLst>
      <p:ext uri="{BB962C8B-B14F-4D97-AF65-F5344CB8AC3E}">
        <p14:creationId xmlns:p14="http://schemas.microsoft.com/office/powerpoint/2010/main" val="33094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3B2190-0714-64DE-BCE5-F2BE832583C8}"/>
              </a:ext>
            </a:extLst>
          </p:cNvPr>
          <p:cNvSpPr>
            <a:spLocks noGrp="1"/>
          </p:cNvSpPr>
          <p:nvPr>
            <p:ph type="title"/>
          </p:nvPr>
        </p:nvSpPr>
        <p:spPr/>
        <p:txBody>
          <a:bodyPr/>
          <a:lstStyle/>
          <a:p>
            <a:r>
              <a:rPr lang="zh-CN" altLang="en-US" sz="4400" b="1"/>
              <a:t>经验风险最小化</a:t>
            </a:r>
          </a:p>
        </p:txBody>
      </p:sp>
      <p:pic>
        <p:nvPicPr>
          <p:cNvPr id="7" name="图片 6">
            <a:extLst>
              <a:ext uri="{FF2B5EF4-FFF2-40B4-BE49-F238E27FC236}">
                <a16:creationId xmlns:a16="http://schemas.microsoft.com/office/drawing/2014/main" id="{BA55D0BB-FB60-4908-640D-F54313CF9C90}"/>
              </a:ext>
            </a:extLst>
          </p:cNvPr>
          <p:cNvPicPr>
            <a:picLocks noChangeAspect="1"/>
          </p:cNvPicPr>
          <p:nvPr/>
        </p:nvPicPr>
        <p:blipFill>
          <a:blip r:embed="rId2"/>
          <a:stretch>
            <a:fillRect/>
          </a:stretch>
        </p:blipFill>
        <p:spPr>
          <a:xfrm>
            <a:off x="152400" y="1375298"/>
            <a:ext cx="11887200" cy="1017016"/>
          </a:xfrm>
          <a:prstGeom prst="rect">
            <a:avLst/>
          </a:prstGeom>
        </p:spPr>
      </p:pic>
      <p:pic>
        <p:nvPicPr>
          <p:cNvPr id="9" name="图片 8">
            <a:extLst>
              <a:ext uri="{FF2B5EF4-FFF2-40B4-BE49-F238E27FC236}">
                <a16:creationId xmlns:a16="http://schemas.microsoft.com/office/drawing/2014/main" id="{26292B16-835E-55EA-C6DB-78D3AA23D237}"/>
              </a:ext>
            </a:extLst>
          </p:cNvPr>
          <p:cNvPicPr>
            <a:picLocks noChangeAspect="1"/>
          </p:cNvPicPr>
          <p:nvPr/>
        </p:nvPicPr>
        <p:blipFill>
          <a:blip r:embed="rId3"/>
          <a:stretch>
            <a:fillRect/>
          </a:stretch>
        </p:blipFill>
        <p:spPr>
          <a:xfrm>
            <a:off x="2438400" y="2590800"/>
            <a:ext cx="6258897" cy="2682385"/>
          </a:xfrm>
          <a:prstGeom prst="rect">
            <a:avLst/>
          </a:prstGeom>
        </p:spPr>
      </p:pic>
    </p:spTree>
    <p:extLst>
      <p:ext uri="{BB962C8B-B14F-4D97-AF65-F5344CB8AC3E}">
        <p14:creationId xmlns:p14="http://schemas.microsoft.com/office/powerpoint/2010/main" val="4044329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BD26A8-E967-020E-8D37-930CFB25BCA4}"/>
              </a:ext>
            </a:extLst>
          </p:cNvPr>
          <p:cNvSpPr>
            <a:spLocks noGrp="1"/>
          </p:cNvSpPr>
          <p:nvPr>
            <p:ph type="title"/>
          </p:nvPr>
        </p:nvSpPr>
        <p:spPr/>
        <p:txBody>
          <a:bodyPr/>
          <a:lstStyle/>
          <a:p>
            <a:r>
              <a:rPr lang="zh-CN" altLang="en-US" sz="4400" b="1"/>
              <a:t>经验风险最小化</a:t>
            </a:r>
          </a:p>
        </p:txBody>
      </p:sp>
      <p:pic>
        <p:nvPicPr>
          <p:cNvPr id="7" name="图片 6">
            <a:extLst>
              <a:ext uri="{FF2B5EF4-FFF2-40B4-BE49-F238E27FC236}">
                <a16:creationId xmlns:a16="http://schemas.microsoft.com/office/drawing/2014/main" id="{93EB27DC-37AC-EFF8-D431-0BA110DE3C81}"/>
              </a:ext>
            </a:extLst>
          </p:cNvPr>
          <p:cNvPicPr>
            <a:picLocks noChangeAspect="1"/>
          </p:cNvPicPr>
          <p:nvPr/>
        </p:nvPicPr>
        <p:blipFill>
          <a:blip r:embed="rId2"/>
          <a:stretch>
            <a:fillRect/>
          </a:stretch>
        </p:blipFill>
        <p:spPr>
          <a:xfrm>
            <a:off x="247128" y="5291277"/>
            <a:ext cx="11697744" cy="695045"/>
          </a:xfrm>
          <a:prstGeom prst="rect">
            <a:avLst/>
          </a:prstGeom>
        </p:spPr>
      </p:pic>
      <p:pic>
        <p:nvPicPr>
          <p:cNvPr id="6" name="图片 5">
            <a:extLst>
              <a:ext uri="{FF2B5EF4-FFF2-40B4-BE49-F238E27FC236}">
                <a16:creationId xmlns:a16="http://schemas.microsoft.com/office/drawing/2014/main" id="{DCE3BB15-F24D-EE7C-EE74-689811176AC4}"/>
              </a:ext>
            </a:extLst>
          </p:cNvPr>
          <p:cNvPicPr>
            <a:picLocks noChangeAspect="1"/>
          </p:cNvPicPr>
          <p:nvPr/>
        </p:nvPicPr>
        <p:blipFill>
          <a:blip r:embed="rId3"/>
          <a:stretch>
            <a:fillRect/>
          </a:stretch>
        </p:blipFill>
        <p:spPr>
          <a:xfrm>
            <a:off x="1066800" y="1143000"/>
            <a:ext cx="9424037" cy="1295400"/>
          </a:xfrm>
          <a:prstGeom prst="rect">
            <a:avLst/>
          </a:prstGeom>
        </p:spPr>
      </p:pic>
      <p:pic>
        <p:nvPicPr>
          <p:cNvPr id="9" name="图片 8">
            <a:extLst>
              <a:ext uri="{FF2B5EF4-FFF2-40B4-BE49-F238E27FC236}">
                <a16:creationId xmlns:a16="http://schemas.microsoft.com/office/drawing/2014/main" id="{8A96681E-F482-35B6-9E9D-D954580016D9}"/>
              </a:ext>
            </a:extLst>
          </p:cNvPr>
          <p:cNvPicPr>
            <a:picLocks noChangeAspect="1"/>
          </p:cNvPicPr>
          <p:nvPr/>
        </p:nvPicPr>
        <p:blipFill>
          <a:blip r:embed="rId4"/>
          <a:stretch>
            <a:fillRect/>
          </a:stretch>
        </p:blipFill>
        <p:spPr>
          <a:xfrm>
            <a:off x="2514600" y="2695589"/>
            <a:ext cx="6914666" cy="2181211"/>
          </a:xfrm>
          <a:prstGeom prst="rect">
            <a:avLst/>
          </a:prstGeom>
        </p:spPr>
      </p:pic>
    </p:spTree>
    <p:extLst>
      <p:ext uri="{BB962C8B-B14F-4D97-AF65-F5344CB8AC3E}">
        <p14:creationId xmlns:p14="http://schemas.microsoft.com/office/powerpoint/2010/main" val="4258518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E008FC8-BAB6-DE1F-F627-1D6B7E6352F3}"/>
              </a:ext>
            </a:extLst>
          </p:cNvPr>
          <p:cNvSpPr>
            <a:spLocks noGrp="1"/>
          </p:cNvSpPr>
          <p:nvPr>
            <p:ph type="title"/>
          </p:nvPr>
        </p:nvSpPr>
        <p:spPr/>
        <p:txBody>
          <a:bodyPr/>
          <a:lstStyle/>
          <a:p>
            <a:r>
              <a:rPr lang="zh-CN" altLang="en-US"/>
              <a:t>课前回顾</a:t>
            </a:r>
          </a:p>
        </p:txBody>
      </p:sp>
      <p:sp>
        <p:nvSpPr>
          <p:cNvPr id="4" name="灯片编号占位符 3">
            <a:extLst>
              <a:ext uri="{FF2B5EF4-FFF2-40B4-BE49-F238E27FC236}">
                <a16:creationId xmlns:a16="http://schemas.microsoft.com/office/drawing/2014/main" id="{9A958F46-E7C1-8DB6-5383-4EC93E23E18A}"/>
              </a:ext>
            </a:extLst>
          </p:cNvPr>
          <p:cNvSpPr>
            <a:spLocks noGrp="1"/>
          </p:cNvSpPr>
          <p:nvPr>
            <p:ph type="sldNum" sz="quarter" idx="4294967295"/>
          </p:nvPr>
        </p:nvSpPr>
        <p:spPr>
          <a:xfrm>
            <a:off x="0" y="0"/>
            <a:ext cx="0" cy="0"/>
          </a:xfrm>
        </p:spPr>
        <p:txBody>
          <a:bodyPr/>
          <a:lstStyle/>
          <a:p>
            <a:fld id="{6FEF61FC-4DDC-4DA2-9F64-B4CD5E4EB23D}" type="slidenum">
              <a:rPr lang="zh-CN" altLang="en-US" smtClean="0"/>
              <a:t>28</a:t>
            </a:fld>
            <a:endParaRPr lang="zh-CN" altLang="en-US"/>
          </a:p>
        </p:txBody>
      </p:sp>
      <p:graphicFrame>
        <p:nvGraphicFramePr>
          <p:cNvPr id="5" name="表格 8">
            <a:extLst>
              <a:ext uri="{FF2B5EF4-FFF2-40B4-BE49-F238E27FC236}">
                <a16:creationId xmlns:a16="http://schemas.microsoft.com/office/drawing/2014/main" id="{BF1C5ABA-B04D-A1E4-5B84-46C30582E896}"/>
              </a:ext>
            </a:extLst>
          </p:cNvPr>
          <p:cNvGraphicFramePr>
            <a:graphicFrameLocks noGrp="1"/>
          </p:cNvGraphicFramePr>
          <p:nvPr/>
        </p:nvGraphicFramePr>
        <p:xfrm>
          <a:off x="2438400" y="2286736"/>
          <a:ext cx="8229600" cy="2621280"/>
        </p:xfrm>
        <a:graphic>
          <a:graphicData uri="http://schemas.openxmlformats.org/drawingml/2006/table">
            <a:tbl>
              <a:tblPr firstRow="1" bandRow="1">
                <a:tableStyleId>{21E4AEA4-8DFA-4A89-87EB-49C32662AFE0}</a:tableStyleId>
              </a:tblPr>
              <a:tblGrid>
                <a:gridCol w="2743200">
                  <a:extLst>
                    <a:ext uri="{9D8B030D-6E8A-4147-A177-3AD203B41FA5}">
                      <a16:colId xmlns:a16="http://schemas.microsoft.com/office/drawing/2014/main" val="647789554"/>
                    </a:ext>
                  </a:extLst>
                </a:gridCol>
                <a:gridCol w="2743200">
                  <a:extLst>
                    <a:ext uri="{9D8B030D-6E8A-4147-A177-3AD203B41FA5}">
                      <a16:colId xmlns:a16="http://schemas.microsoft.com/office/drawing/2014/main" val="1103815914"/>
                    </a:ext>
                  </a:extLst>
                </a:gridCol>
                <a:gridCol w="2743200">
                  <a:extLst>
                    <a:ext uri="{9D8B030D-6E8A-4147-A177-3AD203B41FA5}">
                      <a16:colId xmlns:a16="http://schemas.microsoft.com/office/drawing/2014/main" val="2417958049"/>
                    </a:ext>
                  </a:extLst>
                </a:gridCol>
              </a:tblGrid>
              <a:tr h="335317">
                <a:tc>
                  <a:txBody>
                    <a:bodyPr/>
                    <a:lstStyle/>
                    <a:p>
                      <a:pPr algn="ctr"/>
                      <a:r>
                        <a:rPr lang="zh-CN" altLang="en-US" sz="2800"/>
                        <a:t>房间米数（平米）</a:t>
                      </a:r>
                    </a:p>
                  </a:txBody>
                  <a:tcPr/>
                </a:tc>
                <a:tc>
                  <a:txBody>
                    <a:bodyPr/>
                    <a:lstStyle/>
                    <a:p>
                      <a:pPr algn="ctr"/>
                      <a:r>
                        <a:rPr lang="zh-CN" altLang="en-US" sz="2800"/>
                        <a:t>房价（万）</a:t>
                      </a:r>
                    </a:p>
                  </a:txBody>
                  <a:tcPr/>
                </a:tc>
                <a:tc>
                  <a:txBody>
                    <a:bodyPr/>
                    <a:lstStyle/>
                    <a:p>
                      <a:pPr algn="ctr"/>
                      <a:r>
                        <a:rPr lang="zh-CN" altLang="en-US" sz="2800"/>
                        <a:t>损失</a:t>
                      </a:r>
                    </a:p>
                  </a:txBody>
                  <a:tcPr/>
                </a:tc>
                <a:extLst>
                  <a:ext uri="{0D108BD9-81ED-4DB2-BD59-A6C34878D82A}">
                    <a16:rowId xmlns:a16="http://schemas.microsoft.com/office/drawing/2014/main" val="4161836927"/>
                  </a:ext>
                </a:extLst>
              </a:tr>
              <a:tr h="370840">
                <a:tc>
                  <a:txBody>
                    <a:bodyPr/>
                    <a:lstStyle/>
                    <a:p>
                      <a:pPr algn="ctr"/>
                      <a:r>
                        <a:rPr lang="en-US" altLang="zh-CN" sz="4000"/>
                        <a:t>50</a:t>
                      </a:r>
                      <a:endParaRPr lang="zh-CN" altLang="en-US" sz="4000"/>
                    </a:p>
                  </a:txBody>
                  <a:tcPr/>
                </a:tc>
                <a:tc>
                  <a:txBody>
                    <a:bodyPr/>
                    <a:lstStyle/>
                    <a:p>
                      <a:pPr algn="ctr"/>
                      <a:r>
                        <a:rPr lang="en-US" altLang="zh-CN" sz="4000"/>
                        <a:t>55</a:t>
                      </a:r>
                      <a:endParaRPr lang="zh-CN" altLang="en-US" sz="4000"/>
                    </a:p>
                  </a:txBody>
                  <a:tcPr/>
                </a:tc>
                <a:tc>
                  <a:txBody>
                    <a:bodyPr/>
                    <a:lstStyle/>
                    <a:p>
                      <a:pPr algn="ctr"/>
                      <a:endParaRPr lang="zh-CN" altLang="en-US" sz="4000"/>
                    </a:p>
                  </a:txBody>
                  <a:tcPr/>
                </a:tc>
                <a:extLst>
                  <a:ext uri="{0D108BD9-81ED-4DB2-BD59-A6C34878D82A}">
                    <a16:rowId xmlns:a16="http://schemas.microsoft.com/office/drawing/2014/main" val="602967801"/>
                  </a:ext>
                </a:extLst>
              </a:tr>
              <a:tr h="370840">
                <a:tc>
                  <a:txBody>
                    <a:bodyPr/>
                    <a:lstStyle/>
                    <a:p>
                      <a:pPr algn="ctr"/>
                      <a:r>
                        <a:rPr lang="en-US" altLang="zh-CN" sz="4000"/>
                        <a:t>80</a:t>
                      </a:r>
                      <a:endParaRPr lang="zh-CN" altLang="en-US" sz="4000"/>
                    </a:p>
                  </a:txBody>
                  <a:tcPr/>
                </a:tc>
                <a:tc>
                  <a:txBody>
                    <a:bodyPr/>
                    <a:lstStyle/>
                    <a:p>
                      <a:pPr algn="ctr"/>
                      <a:r>
                        <a:rPr lang="en-US" altLang="zh-CN" sz="4000"/>
                        <a:t>87</a:t>
                      </a:r>
                      <a:endParaRPr lang="zh-CN" altLang="en-US" sz="4000"/>
                    </a:p>
                  </a:txBody>
                  <a:tcPr/>
                </a:tc>
                <a:tc>
                  <a:txBody>
                    <a:bodyPr/>
                    <a:lstStyle/>
                    <a:p>
                      <a:pPr algn="ctr"/>
                      <a:endParaRPr lang="zh-CN" altLang="en-US" sz="4000"/>
                    </a:p>
                  </a:txBody>
                  <a:tcPr/>
                </a:tc>
                <a:extLst>
                  <a:ext uri="{0D108BD9-81ED-4DB2-BD59-A6C34878D82A}">
                    <a16:rowId xmlns:a16="http://schemas.microsoft.com/office/drawing/2014/main" val="765073105"/>
                  </a:ext>
                </a:extLst>
              </a:tr>
              <a:tr h="370840">
                <a:tc>
                  <a:txBody>
                    <a:bodyPr/>
                    <a:lstStyle/>
                    <a:p>
                      <a:pPr algn="ctr"/>
                      <a:r>
                        <a:rPr lang="en-US" altLang="zh-CN" sz="4000"/>
                        <a:t>110</a:t>
                      </a:r>
                      <a:endParaRPr lang="zh-CN" altLang="en-US" sz="4000"/>
                    </a:p>
                  </a:txBody>
                  <a:tcPr/>
                </a:tc>
                <a:tc>
                  <a:txBody>
                    <a:bodyPr/>
                    <a:lstStyle/>
                    <a:p>
                      <a:pPr algn="ctr"/>
                      <a:r>
                        <a:rPr lang="en-US" altLang="zh-CN" sz="4000"/>
                        <a:t>110</a:t>
                      </a:r>
                      <a:endParaRPr lang="zh-CN" altLang="en-US" sz="4000"/>
                    </a:p>
                  </a:txBody>
                  <a:tcPr/>
                </a:tc>
                <a:tc>
                  <a:txBody>
                    <a:bodyPr/>
                    <a:lstStyle/>
                    <a:p>
                      <a:pPr algn="ctr"/>
                      <a:endParaRPr lang="zh-CN" altLang="en-US" sz="4000"/>
                    </a:p>
                  </a:txBody>
                  <a:tcPr/>
                </a:tc>
                <a:extLst>
                  <a:ext uri="{0D108BD9-81ED-4DB2-BD59-A6C34878D82A}">
                    <a16:rowId xmlns:a16="http://schemas.microsoft.com/office/drawing/2014/main" val="210453154"/>
                  </a:ext>
                </a:extLst>
              </a:tr>
            </a:tbl>
          </a:graphicData>
        </a:graphic>
      </p:graphicFrame>
      <p:pic>
        <p:nvPicPr>
          <p:cNvPr id="6" name="图片 5">
            <a:extLst>
              <a:ext uri="{FF2B5EF4-FFF2-40B4-BE49-F238E27FC236}">
                <a16:creationId xmlns:a16="http://schemas.microsoft.com/office/drawing/2014/main" id="{017DFE1C-F3F1-EF58-92CD-1E8C7F55D48D}"/>
              </a:ext>
            </a:extLst>
          </p:cNvPr>
          <p:cNvPicPr>
            <a:picLocks noChangeAspect="1"/>
          </p:cNvPicPr>
          <p:nvPr/>
        </p:nvPicPr>
        <p:blipFill>
          <a:blip r:embed="rId2"/>
          <a:stretch>
            <a:fillRect/>
          </a:stretch>
        </p:blipFill>
        <p:spPr>
          <a:xfrm>
            <a:off x="2971800" y="1087773"/>
            <a:ext cx="5886753" cy="997001"/>
          </a:xfrm>
          <a:prstGeom prst="rect">
            <a:avLst/>
          </a:prstGeom>
        </p:spPr>
      </p:pic>
    </p:spTree>
    <p:extLst>
      <p:ext uri="{BB962C8B-B14F-4D97-AF65-F5344CB8AC3E}">
        <p14:creationId xmlns:p14="http://schemas.microsoft.com/office/powerpoint/2010/main" val="4244913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2D320-3DDD-5441-7661-C95E527C1114}"/>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92EC10F1-8FC5-1E19-0DD1-EBC7490D3D30}"/>
              </a:ext>
            </a:extLst>
          </p:cNvPr>
          <p:cNvPicPr>
            <a:picLocks noChangeAspect="1"/>
          </p:cNvPicPr>
          <p:nvPr/>
        </p:nvPicPr>
        <p:blipFill>
          <a:blip r:embed="rId2"/>
          <a:stretch>
            <a:fillRect/>
          </a:stretch>
        </p:blipFill>
        <p:spPr>
          <a:xfrm>
            <a:off x="1600200" y="1600200"/>
            <a:ext cx="8728366" cy="3429000"/>
          </a:xfrm>
          <a:prstGeom prst="rect">
            <a:avLst/>
          </a:prstGeom>
        </p:spPr>
      </p:pic>
    </p:spTree>
    <p:extLst>
      <p:ext uri="{BB962C8B-B14F-4D97-AF65-F5344CB8AC3E}">
        <p14:creationId xmlns:p14="http://schemas.microsoft.com/office/powerpoint/2010/main" val="1275579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600" y="114866"/>
            <a:ext cx="2441694" cy="769441"/>
          </a:xfrm>
          <a:prstGeom prst="rect">
            <a:avLst/>
          </a:prstGeom>
        </p:spPr>
        <p:txBody>
          <a:bodyPr wrap="none">
            <a:spAutoFit/>
          </a:bodyPr>
          <a:lstStyle/>
          <a:p>
            <a:r>
              <a:rPr lang="zh-CN" altLang="en-US" sz="4400" b="1">
                <a:latin typeface="微软雅黑" panose="020B0503020204020204" pitchFamily="34" charset="-122"/>
                <a:ea typeface="微软雅黑" panose="020B0503020204020204" pitchFamily="34" charset="-122"/>
              </a:rPr>
              <a:t>线性回归</a:t>
            </a:r>
            <a:endParaRPr lang="zh-CN" altLang="en-US" sz="4400" b="1" dirty="0">
              <a:latin typeface="微软雅黑" panose="020B0503020204020204" pitchFamily="34" charset="-122"/>
              <a:ea typeface="微软雅黑" panose="020B0503020204020204" pitchFamily="34" charset="-122"/>
            </a:endParaRPr>
          </a:p>
        </p:txBody>
      </p:sp>
      <p:sp>
        <p:nvSpPr>
          <p:cNvPr id="5" name="内容占位符 2"/>
          <p:cNvSpPr txBox="1">
            <a:spLocks/>
          </p:cNvSpPr>
          <p:nvPr/>
        </p:nvSpPr>
        <p:spPr>
          <a:xfrm>
            <a:off x="609600" y="1086303"/>
            <a:ext cx="5257800" cy="493349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CN" altLang="en-US" sz="3500" dirty="0">
                <a:latin typeface="微软雅黑" panose="020B0503020204020204" pitchFamily="34" charset="-122"/>
                <a:ea typeface="微软雅黑" panose="020B0503020204020204" pitchFamily="34" charset="-122"/>
              </a:rPr>
              <a:t>线性回归</a:t>
            </a:r>
            <a:r>
              <a:rPr lang="zh-CN" altLang="en-US" sz="3500">
                <a:latin typeface="微软雅黑" panose="020B0503020204020204" pitchFamily="34" charset="-122"/>
                <a:ea typeface="微软雅黑" panose="020B0503020204020204" pitchFamily="34" charset="-122"/>
              </a:rPr>
              <a:t>模型是假设</a:t>
            </a:r>
            <a:r>
              <a:rPr lang="en-US" altLang="zh-CN" sz="3500">
                <a:latin typeface="微软雅黑" panose="020B0503020204020204" pitchFamily="34" charset="-122"/>
                <a:ea typeface="微软雅黑" panose="020B0503020204020204" pitchFamily="34" charset="-122"/>
              </a:rPr>
              <a:t>y</a:t>
            </a:r>
            <a:r>
              <a:rPr lang="zh-CN" altLang="en-US" sz="3500">
                <a:latin typeface="微软雅黑" panose="020B0503020204020204" pitchFamily="34" charset="-122"/>
                <a:ea typeface="微软雅黑" panose="020B0503020204020204" pitchFamily="34" charset="-122"/>
              </a:rPr>
              <a:t>和</a:t>
            </a:r>
            <a:r>
              <a:rPr lang="en-US" altLang="zh-CN" sz="3500">
                <a:latin typeface="微软雅黑" panose="020B0503020204020204" pitchFamily="34" charset="-122"/>
                <a:ea typeface="微软雅黑" panose="020B0503020204020204" pitchFamily="34" charset="-122"/>
              </a:rPr>
              <a:t>x</a:t>
            </a:r>
            <a:r>
              <a:rPr lang="zh-CN" altLang="en-US" sz="3500">
                <a:latin typeface="微软雅黑" panose="020B0503020204020204" pitchFamily="34" charset="-122"/>
                <a:ea typeface="微软雅黑" panose="020B0503020204020204" pitchFamily="34" charset="-122"/>
              </a:rPr>
              <a:t>是线性关系，利用</a:t>
            </a:r>
            <a:r>
              <a:rPr lang="zh-CN" altLang="en-US" sz="3500" dirty="0">
                <a:latin typeface="微软雅黑" panose="020B0503020204020204" pitchFamily="34" charset="-122"/>
                <a:ea typeface="微软雅黑" panose="020B0503020204020204" pitchFamily="34" charset="-122"/>
              </a:rPr>
              <a:t>线性拟合的方式来探寻数据背后的</a:t>
            </a:r>
            <a:r>
              <a:rPr lang="zh-CN" altLang="en-US" sz="3500">
                <a:latin typeface="微软雅黑" panose="020B0503020204020204" pitchFamily="34" charset="-122"/>
                <a:ea typeface="微软雅黑" panose="020B0503020204020204" pitchFamily="34" charset="-122"/>
              </a:rPr>
              <a:t>规律，</a:t>
            </a:r>
            <a:endParaRPr lang="en-US" altLang="zh-CN" sz="3500">
              <a:latin typeface="微软雅黑" panose="020B0503020204020204" pitchFamily="34" charset="-122"/>
              <a:ea typeface="微软雅黑" panose="020B0503020204020204" pitchFamily="34" charset="-122"/>
            </a:endParaRPr>
          </a:p>
          <a:p>
            <a:pPr algn="l">
              <a:lnSpc>
                <a:spcPct val="100000"/>
              </a:lnSpc>
            </a:pPr>
            <a:r>
              <a:rPr lang="zh-CN" altLang="en-US" sz="3500">
                <a:solidFill>
                  <a:srgbClr val="7030A0"/>
                </a:solidFill>
                <a:latin typeface="微软雅黑" panose="020B0503020204020204" pitchFamily="34" charset="-122"/>
                <a:ea typeface="微软雅黑" panose="020B0503020204020204" pitchFamily="34" charset="-122"/>
              </a:rPr>
              <a:t>如图</a:t>
            </a:r>
            <a:r>
              <a:rPr lang="zh-CN" altLang="en-US" sz="3500" dirty="0">
                <a:solidFill>
                  <a:srgbClr val="7030A0"/>
                </a:solidFill>
                <a:latin typeface="微软雅黑" panose="020B0503020204020204" pitchFamily="34" charset="-122"/>
                <a:ea typeface="微软雅黑" panose="020B0503020204020204" pitchFamily="34" charset="-122"/>
              </a:rPr>
              <a:t>所示，就是通过搭建线性回归模型来寻找这些散点（也称样本点）背后的趋势线（也称</a:t>
            </a:r>
            <a:r>
              <a:rPr lang="zh-CN" altLang="en-US" sz="3500">
                <a:solidFill>
                  <a:srgbClr val="7030A0"/>
                </a:solidFill>
                <a:latin typeface="微软雅黑" panose="020B0503020204020204" pitchFamily="34" charset="-122"/>
                <a:ea typeface="微软雅黑" panose="020B0503020204020204" pitchFamily="34" charset="-122"/>
              </a:rPr>
              <a:t>回归曲线），</a:t>
            </a:r>
            <a:endParaRPr lang="en-US" altLang="zh-CN" sz="3500">
              <a:solidFill>
                <a:srgbClr val="7030A0"/>
              </a:solidFill>
              <a:latin typeface="微软雅黑" panose="020B0503020204020204" pitchFamily="34" charset="-122"/>
              <a:ea typeface="微软雅黑" panose="020B0503020204020204" pitchFamily="34" charset="-122"/>
            </a:endParaRPr>
          </a:p>
          <a:p>
            <a:pPr algn="l">
              <a:lnSpc>
                <a:spcPct val="100000"/>
              </a:lnSpc>
            </a:pPr>
            <a:r>
              <a:rPr lang="zh-CN" altLang="en-US" sz="3500">
                <a:solidFill>
                  <a:schemeClr val="accent2"/>
                </a:solidFill>
                <a:latin typeface="微软雅黑" panose="020B0503020204020204" pitchFamily="34" charset="-122"/>
                <a:ea typeface="微软雅黑" panose="020B0503020204020204" pitchFamily="34" charset="-122"/>
              </a:rPr>
              <a:t>而</a:t>
            </a:r>
            <a:r>
              <a:rPr lang="zh-CN" altLang="en-US" sz="3500" dirty="0">
                <a:solidFill>
                  <a:schemeClr val="accent2"/>
                </a:solidFill>
                <a:latin typeface="微软雅黑" panose="020B0503020204020204" pitchFamily="34" charset="-122"/>
                <a:ea typeface="微软雅黑" panose="020B0503020204020204" pitchFamily="34" charset="-122"/>
              </a:rPr>
              <a:t>通过这个回归曲线我们就能进行一些简单的</a:t>
            </a:r>
            <a:r>
              <a:rPr lang="zh-CN" altLang="en-US" sz="3500">
                <a:solidFill>
                  <a:schemeClr val="accent2"/>
                </a:solidFill>
                <a:latin typeface="微软雅黑" panose="020B0503020204020204" pitchFamily="34" charset="-122"/>
                <a:ea typeface="微软雅黑" panose="020B0503020204020204" pitchFamily="34" charset="-122"/>
              </a:rPr>
              <a:t>预测分析</a:t>
            </a:r>
            <a:r>
              <a:rPr lang="zh-CN" altLang="en-US">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pic>
        <p:nvPicPr>
          <p:cNvPr id="1026" name="Picture 2" descr="https://uploader.shimo.im/f/X1P1Me5p4dci1E92.jpg!orig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28951"/>
            <a:ext cx="6026623" cy="4120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98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35C82-CAC6-EDED-96E1-C63D5BADE212}"/>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37D7F772-D6C7-7701-07BE-FCBE89D0CFA1}"/>
              </a:ext>
            </a:extLst>
          </p:cNvPr>
          <p:cNvPicPr>
            <a:picLocks noChangeAspect="1"/>
          </p:cNvPicPr>
          <p:nvPr/>
        </p:nvPicPr>
        <p:blipFill>
          <a:blip r:embed="rId2"/>
          <a:stretch>
            <a:fillRect/>
          </a:stretch>
        </p:blipFill>
        <p:spPr>
          <a:xfrm>
            <a:off x="1589775" y="1524000"/>
            <a:ext cx="9012450" cy="3588615"/>
          </a:xfrm>
          <a:prstGeom prst="rect">
            <a:avLst/>
          </a:prstGeom>
        </p:spPr>
      </p:pic>
    </p:spTree>
    <p:extLst>
      <p:ext uri="{BB962C8B-B14F-4D97-AF65-F5344CB8AC3E}">
        <p14:creationId xmlns:p14="http://schemas.microsoft.com/office/powerpoint/2010/main" val="740285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E82C1-D417-C95B-2BB9-6AB9EE74641A}"/>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98728051-13B0-5EC9-EF3F-FB7FF98131A3}"/>
              </a:ext>
            </a:extLst>
          </p:cNvPr>
          <p:cNvPicPr>
            <a:picLocks noChangeAspect="1"/>
          </p:cNvPicPr>
          <p:nvPr/>
        </p:nvPicPr>
        <p:blipFill>
          <a:blip r:embed="rId2"/>
          <a:stretch>
            <a:fillRect/>
          </a:stretch>
        </p:blipFill>
        <p:spPr>
          <a:xfrm>
            <a:off x="1267806" y="1504117"/>
            <a:ext cx="9656388" cy="3849765"/>
          </a:xfrm>
          <a:prstGeom prst="rect">
            <a:avLst/>
          </a:prstGeom>
        </p:spPr>
      </p:pic>
    </p:spTree>
    <p:extLst>
      <p:ext uri="{BB962C8B-B14F-4D97-AF65-F5344CB8AC3E}">
        <p14:creationId xmlns:p14="http://schemas.microsoft.com/office/powerpoint/2010/main" val="592509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0D6BA5-4F68-7EB6-84E4-E759FFE3A775}"/>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E78F7F18-33CA-9801-E8BA-01DFA298D2E2}"/>
              </a:ext>
            </a:extLst>
          </p:cNvPr>
          <p:cNvPicPr>
            <a:picLocks noChangeAspect="1"/>
          </p:cNvPicPr>
          <p:nvPr/>
        </p:nvPicPr>
        <p:blipFill>
          <a:blip r:embed="rId2"/>
          <a:stretch>
            <a:fillRect/>
          </a:stretch>
        </p:blipFill>
        <p:spPr>
          <a:xfrm>
            <a:off x="2060714" y="1592942"/>
            <a:ext cx="7388086" cy="4045858"/>
          </a:xfrm>
          <a:prstGeom prst="rect">
            <a:avLst/>
          </a:prstGeom>
        </p:spPr>
      </p:pic>
    </p:spTree>
    <p:extLst>
      <p:ext uri="{BB962C8B-B14F-4D97-AF65-F5344CB8AC3E}">
        <p14:creationId xmlns:p14="http://schemas.microsoft.com/office/powerpoint/2010/main" val="1581518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A4C68-0691-B786-3442-FDDE3BDA29A9}"/>
              </a:ext>
            </a:extLst>
          </p:cNvPr>
          <p:cNvSpPr>
            <a:spLocks noGrp="1"/>
          </p:cNvSpPr>
          <p:nvPr>
            <p:ph type="title"/>
          </p:nvPr>
        </p:nvSpPr>
        <p:spPr/>
        <p:txBody>
          <a:bodyPr/>
          <a:lstStyle/>
          <a:p>
            <a:r>
              <a:rPr lang="zh-CN" altLang="en-US" sz="4400" b="1"/>
              <a:t>经验风险最小化</a:t>
            </a:r>
          </a:p>
        </p:txBody>
      </p:sp>
      <p:pic>
        <p:nvPicPr>
          <p:cNvPr id="5" name="内容占位符 4">
            <a:extLst>
              <a:ext uri="{FF2B5EF4-FFF2-40B4-BE49-F238E27FC236}">
                <a16:creationId xmlns:a16="http://schemas.microsoft.com/office/drawing/2014/main" id="{33D73CAD-05F9-D072-1073-0D6E49E6BDDB}"/>
              </a:ext>
            </a:extLst>
          </p:cNvPr>
          <p:cNvPicPr>
            <a:picLocks noGrp="1" noChangeAspect="1"/>
          </p:cNvPicPr>
          <p:nvPr>
            <p:ph idx="1"/>
          </p:nvPr>
        </p:nvPicPr>
        <p:blipFill>
          <a:blip r:embed="rId2"/>
          <a:stretch>
            <a:fillRect/>
          </a:stretch>
        </p:blipFill>
        <p:spPr>
          <a:xfrm>
            <a:off x="342900" y="1676400"/>
            <a:ext cx="11506200" cy="1293820"/>
          </a:xfrm>
        </p:spPr>
      </p:pic>
      <p:pic>
        <p:nvPicPr>
          <p:cNvPr id="7" name="图片 6">
            <a:extLst>
              <a:ext uri="{FF2B5EF4-FFF2-40B4-BE49-F238E27FC236}">
                <a16:creationId xmlns:a16="http://schemas.microsoft.com/office/drawing/2014/main" id="{34DF024C-540A-A1E2-911D-CF0BF5C560CA}"/>
              </a:ext>
            </a:extLst>
          </p:cNvPr>
          <p:cNvPicPr>
            <a:picLocks noChangeAspect="1"/>
          </p:cNvPicPr>
          <p:nvPr/>
        </p:nvPicPr>
        <p:blipFill>
          <a:blip r:embed="rId3"/>
          <a:stretch>
            <a:fillRect/>
          </a:stretch>
        </p:blipFill>
        <p:spPr>
          <a:xfrm>
            <a:off x="450846" y="2857500"/>
            <a:ext cx="11290307" cy="1143000"/>
          </a:xfrm>
          <a:prstGeom prst="rect">
            <a:avLst/>
          </a:prstGeom>
        </p:spPr>
      </p:pic>
    </p:spTree>
    <p:extLst>
      <p:ext uri="{BB962C8B-B14F-4D97-AF65-F5344CB8AC3E}">
        <p14:creationId xmlns:p14="http://schemas.microsoft.com/office/powerpoint/2010/main" val="2729257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54B4D2-5456-E8BF-61F7-3660F27CFF21}"/>
              </a:ext>
            </a:extLst>
          </p:cNvPr>
          <p:cNvSpPr>
            <a:spLocks noGrp="1"/>
          </p:cNvSpPr>
          <p:nvPr>
            <p:ph type="title"/>
          </p:nvPr>
        </p:nvSpPr>
        <p:spPr/>
        <p:txBody>
          <a:bodyPr/>
          <a:lstStyle/>
          <a:p>
            <a:r>
              <a:rPr lang="zh-CN" altLang="en-US" sz="4400" b="1"/>
              <a:t>经验风险最小化</a:t>
            </a:r>
          </a:p>
        </p:txBody>
      </p:sp>
      <p:pic>
        <p:nvPicPr>
          <p:cNvPr id="8" name="内容占位符 7">
            <a:extLst>
              <a:ext uri="{FF2B5EF4-FFF2-40B4-BE49-F238E27FC236}">
                <a16:creationId xmlns:a16="http://schemas.microsoft.com/office/drawing/2014/main" id="{6817877A-E9DB-DC02-1F76-7E7CEE730214}"/>
              </a:ext>
            </a:extLst>
          </p:cNvPr>
          <p:cNvPicPr>
            <a:picLocks noGrp="1" noChangeAspect="1"/>
          </p:cNvPicPr>
          <p:nvPr>
            <p:ph idx="1"/>
          </p:nvPr>
        </p:nvPicPr>
        <p:blipFill>
          <a:blip r:embed="rId3"/>
          <a:stretch>
            <a:fillRect/>
          </a:stretch>
        </p:blipFill>
        <p:spPr>
          <a:xfrm>
            <a:off x="227926" y="1257300"/>
            <a:ext cx="11736147" cy="4343400"/>
          </a:xfrm>
        </p:spPr>
      </p:pic>
    </p:spTree>
    <p:extLst>
      <p:ext uri="{BB962C8B-B14F-4D97-AF65-F5344CB8AC3E}">
        <p14:creationId xmlns:p14="http://schemas.microsoft.com/office/powerpoint/2010/main" val="2070942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F6F1C-7184-713A-782D-1FC90EF4000A}"/>
              </a:ext>
            </a:extLst>
          </p:cNvPr>
          <p:cNvSpPr>
            <a:spLocks noGrp="1"/>
          </p:cNvSpPr>
          <p:nvPr>
            <p:ph type="ctrTitle"/>
          </p:nvPr>
        </p:nvSpPr>
        <p:spPr/>
        <p:txBody>
          <a:bodyPr/>
          <a:lstStyle/>
          <a:p>
            <a:r>
              <a:rPr lang="zh-CN" altLang="en-US" sz="4400" b="1"/>
              <a:t>梯度下降法</a:t>
            </a:r>
          </a:p>
        </p:txBody>
      </p:sp>
    </p:spTree>
    <p:extLst>
      <p:ext uri="{BB962C8B-B14F-4D97-AF65-F5344CB8AC3E}">
        <p14:creationId xmlns:p14="http://schemas.microsoft.com/office/powerpoint/2010/main" val="1971868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AEE01-8E7A-E81B-3EA4-42686AA2541E}"/>
              </a:ext>
            </a:extLst>
          </p:cNvPr>
          <p:cNvSpPr>
            <a:spLocks noGrp="1"/>
          </p:cNvSpPr>
          <p:nvPr>
            <p:ph type="title"/>
          </p:nvPr>
        </p:nvSpPr>
        <p:spPr/>
        <p:txBody>
          <a:bodyPr/>
          <a:lstStyle/>
          <a:p>
            <a:r>
              <a:rPr lang="zh-CN" altLang="en-US" sz="4400" b="1"/>
              <a:t>梯度下降法</a:t>
            </a:r>
          </a:p>
        </p:txBody>
      </p:sp>
      <p:pic>
        <p:nvPicPr>
          <p:cNvPr id="5122" name="Picture 2">
            <a:extLst>
              <a:ext uri="{FF2B5EF4-FFF2-40B4-BE49-F238E27FC236}">
                <a16:creationId xmlns:a16="http://schemas.microsoft.com/office/drawing/2014/main" id="{C9F4308F-FA6A-4CCE-C1BE-ABAFD7829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8610600" cy="484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02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4A493-676C-E02B-2214-973F3B8B0C11}"/>
              </a:ext>
            </a:extLst>
          </p:cNvPr>
          <p:cNvSpPr>
            <a:spLocks noGrp="1"/>
          </p:cNvSpPr>
          <p:nvPr>
            <p:ph type="title"/>
          </p:nvPr>
        </p:nvSpPr>
        <p:spPr/>
        <p:txBody>
          <a:bodyPr/>
          <a:lstStyle/>
          <a:p>
            <a:r>
              <a:rPr lang="zh-CN" altLang="en-US" sz="4400" b="1"/>
              <a:t>梯度下降法</a:t>
            </a:r>
          </a:p>
        </p:txBody>
      </p:sp>
      <p:sp>
        <p:nvSpPr>
          <p:cNvPr id="4" name="文本框 3">
            <a:extLst>
              <a:ext uri="{FF2B5EF4-FFF2-40B4-BE49-F238E27FC236}">
                <a16:creationId xmlns:a16="http://schemas.microsoft.com/office/drawing/2014/main" id="{54D5A653-D72B-48FE-A45E-A75E5EDA529D}"/>
              </a:ext>
            </a:extLst>
          </p:cNvPr>
          <p:cNvSpPr txBox="1"/>
          <p:nvPr/>
        </p:nvSpPr>
        <p:spPr>
          <a:xfrm>
            <a:off x="762000" y="978853"/>
            <a:ext cx="10668000" cy="2862322"/>
          </a:xfrm>
          <a:prstGeom prst="rect">
            <a:avLst/>
          </a:prstGeom>
          <a:noFill/>
        </p:spPr>
        <p:txBody>
          <a:bodyPr wrap="square">
            <a:spAutoFit/>
          </a:bodyPr>
          <a:lstStyle/>
          <a:p>
            <a:r>
              <a:rPr lang="zh-CN" altLang="en-US" sz="3600"/>
              <a:t>梯度下降法的通俗类比就是“盲人下山”。假设一个盲人被困在山上，需要从山上下来（即找到山的最低点，也就是山谷）。但他是单独一个人，因此他必须利用自己周围的信息去找到下山的路径。这个时候，梯度下降法就是一个下山的好办法。</a:t>
            </a:r>
          </a:p>
        </p:txBody>
      </p:sp>
      <p:sp>
        <p:nvSpPr>
          <p:cNvPr id="5" name="文本框 4">
            <a:extLst>
              <a:ext uri="{FF2B5EF4-FFF2-40B4-BE49-F238E27FC236}">
                <a16:creationId xmlns:a16="http://schemas.microsoft.com/office/drawing/2014/main" id="{09602881-A819-A8EC-164D-501F2F5DD45D}"/>
              </a:ext>
            </a:extLst>
          </p:cNvPr>
          <p:cNvSpPr txBox="1"/>
          <p:nvPr/>
        </p:nvSpPr>
        <p:spPr>
          <a:xfrm>
            <a:off x="794084" y="3998386"/>
            <a:ext cx="10331116" cy="2308324"/>
          </a:xfrm>
          <a:prstGeom prst="rect">
            <a:avLst/>
          </a:prstGeom>
          <a:noFill/>
        </p:spPr>
        <p:txBody>
          <a:bodyPr wrap="square">
            <a:spAutoFit/>
          </a:bodyPr>
          <a:lstStyle/>
          <a:p>
            <a:r>
              <a:rPr lang="zh-CN" altLang="en-US" sz="3600"/>
              <a:t>具体来说就是，以他当前的所处的位置为基准，寻找这个位置最陡峭的方向，然后朝着山的高度下降的地方走，然后每走一段距离，都反复采用这个方法，最后就能成功的抵达山谷。</a:t>
            </a:r>
          </a:p>
        </p:txBody>
      </p:sp>
    </p:spTree>
    <p:extLst>
      <p:ext uri="{BB962C8B-B14F-4D97-AF65-F5344CB8AC3E}">
        <p14:creationId xmlns:p14="http://schemas.microsoft.com/office/powerpoint/2010/main" val="8281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ABD2E-1746-7917-C417-187389F4DED9}"/>
              </a:ext>
            </a:extLst>
          </p:cNvPr>
          <p:cNvSpPr>
            <a:spLocks noGrp="1"/>
          </p:cNvSpPr>
          <p:nvPr>
            <p:ph type="title"/>
          </p:nvPr>
        </p:nvSpPr>
        <p:spPr/>
        <p:txBody>
          <a:bodyPr/>
          <a:lstStyle/>
          <a:p>
            <a:r>
              <a:rPr lang="zh-CN" altLang="en-US" sz="4400" b="1"/>
              <a:t>梯度下降法</a:t>
            </a:r>
          </a:p>
        </p:txBody>
      </p:sp>
      <p:sp>
        <p:nvSpPr>
          <p:cNvPr id="6" name="文本框 5">
            <a:extLst>
              <a:ext uri="{FF2B5EF4-FFF2-40B4-BE49-F238E27FC236}">
                <a16:creationId xmlns:a16="http://schemas.microsoft.com/office/drawing/2014/main" id="{E24B4CC3-C6BA-4FC4-B3C4-76F8EC66871D}"/>
              </a:ext>
            </a:extLst>
          </p:cNvPr>
          <p:cNvSpPr txBox="1"/>
          <p:nvPr/>
        </p:nvSpPr>
        <p:spPr>
          <a:xfrm>
            <a:off x="597567" y="1143000"/>
            <a:ext cx="11201400" cy="1754326"/>
          </a:xfrm>
          <a:prstGeom prst="rect">
            <a:avLst/>
          </a:prstGeom>
          <a:noFill/>
        </p:spPr>
        <p:txBody>
          <a:bodyPr wrap="square">
            <a:spAutoFit/>
          </a:bodyPr>
          <a:lstStyle/>
          <a:p>
            <a:r>
              <a:rPr lang="zh-CN" altLang="en-US" sz="3600"/>
              <a:t>把函数的局部极小值点或全局最小值点想象成</a:t>
            </a:r>
            <a:r>
              <a:rPr lang="zh-CN" altLang="en-US" sz="3600">
                <a:solidFill>
                  <a:srgbClr val="FF0000"/>
                </a:solidFill>
              </a:rPr>
              <a:t>山谷</a:t>
            </a:r>
            <a:r>
              <a:rPr lang="zh-CN" altLang="en-US" sz="3600"/>
              <a:t>。根据之前的场景假设，最快的下山的方式就是找到当前位置最陡峭的方向，然后沿着此方向向下走。</a:t>
            </a:r>
          </a:p>
        </p:txBody>
      </p:sp>
      <p:sp>
        <p:nvSpPr>
          <p:cNvPr id="4" name="文本框 3">
            <a:extLst>
              <a:ext uri="{FF2B5EF4-FFF2-40B4-BE49-F238E27FC236}">
                <a16:creationId xmlns:a16="http://schemas.microsoft.com/office/drawing/2014/main" id="{2D9108DD-FFEC-B138-2196-F1659C341090}"/>
              </a:ext>
            </a:extLst>
          </p:cNvPr>
          <p:cNvSpPr txBox="1"/>
          <p:nvPr/>
        </p:nvSpPr>
        <p:spPr>
          <a:xfrm>
            <a:off x="573504" y="3276600"/>
            <a:ext cx="11225463" cy="2862322"/>
          </a:xfrm>
          <a:prstGeom prst="rect">
            <a:avLst/>
          </a:prstGeom>
          <a:noFill/>
        </p:spPr>
        <p:txBody>
          <a:bodyPr wrap="square">
            <a:spAutoFit/>
          </a:bodyPr>
          <a:lstStyle/>
          <a:p>
            <a:pPr algn="just"/>
            <a:r>
              <a:rPr lang="zh-CN" altLang="en-US" sz="3600"/>
              <a:t>对应到</a:t>
            </a:r>
            <a:r>
              <a:rPr lang="zh-CN" altLang="en-US" sz="3600">
                <a:solidFill>
                  <a:srgbClr val="FF0000"/>
                </a:solidFill>
              </a:rPr>
              <a:t>数学函数</a:t>
            </a:r>
            <a:r>
              <a:rPr lang="zh-CN" altLang="en-US" sz="3600"/>
              <a:t>中，就是找到给定点的</a:t>
            </a:r>
            <a:r>
              <a:rPr lang="zh-CN" altLang="en-US" sz="3600">
                <a:solidFill>
                  <a:srgbClr val="FF0000"/>
                </a:solidFill>
              </a:rPr>
              <a:t>梯度</a:t>
            </a:r>
            <a:r>
              <a:rPr lang="zh-CN" altLang="en-US" sz="3600"/>
              <a:t> ，然后朝着梯度相反的方向，就能让函数值下降的最快！所以，我们重复利用这个方法，反复求取梯度，最后就能到达局部极小值点或全局最小值点，这就类似于我们下山的过程。</a:t>
            </a:r>
          </a:p>
        </p:txBody>
      </p:sp>
    </p:spTree>
    <p:extLst>
      <p:ext uri="{BB962C8B-B14F-4D97-AF65-F5344CB8AC3E}">
        <p14:creationId xmlns:p14="http://schemas.microsoft.com/office/powerpoint/2010/main" val="187952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4C23-BBFB-0B23-876F-00F85948D97A}"/>
              </a:ext>
            </a:extLst>
          </p:cNvPr>
          <p:cNvSpPr>
            <a:spLocks noGrp="1"/>
          </p:cNvSpPr>
          <p:nvPr>
            <p:ph type="title"/>
          </p:nvPr>
        </p:nvSpPr>
        <p:spPr/>
        <p:txBody>
          <a:bodyPr/>
          <a:lstStyle/>
          <a:p>
            <a:r>
              <a:rPr lang="zh-CN" altLang="en-US" sz="4400" b="1"/>
              <a:t>数学上的方向是什么</a:t>
            </a:r>
          </a:p>
        </p:txBody>
      </p:sp>
      <p:pic>
        <p:nvPicPr>
          <p:cNvPr id="4" name="图片 3">
            <a:extLst>
              <a:ext uri="{FF2B5EF4-FFF2-40B4-BE49-F238E27FC236}">
                <a16:creationId xmlns:a16="http://schemas.microsoft.com/office/drawing/2014/main" id="{108B02DC-43CD-A866-C937-883B03E5AA7E}"/>
              </a:ext>
            </a:extLst>
          </p:cNvPr>
          <p:cNvPicPr>
            <a:picLocks noChangeAspect="1"/>
          </p:cNvPicPr>
          <p:nvPr/>
        </p:nvPicPr>
        <p:blipFill>
          <a:blip r:embed="rId2"/>
          <a:stretch>
            <a:fillRect/>
          </a:stretch>
        </p:blipFill>
        <p:spPr>
          <a:xfrm>
            <a:off x="2514600" y="990600"/>
            <a:ext cx="7162800" cy="5196768"/>
          </a:xfrm>
          <a:prstGeom prst="rect">
            <a:avLst/>
          </a:prstGeom>
        </p:spPr>
      </p:pic>
    </p:spTree>
    <p:extLst>
      <p:ext uri="{BB962C8B-B14F-4D97-AF65-F5344CB8AC3E}">
        <p14:creationId xmlns:p14="http://schemas.microsoft.com/office/powerpoint/2010/main" val="795984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68177"/>
            <a:ext cx="2441694" cy="769441"/>
          </a:xfrm>
          <a:prstGeom prst="rect">
            <a:avLst/>
          </a:prstGeom>
        </p:spPr>
        <p:txBody>
          <a:bodyPr wrap="none">
            <a:spAutoFit/>
          </a:bodyPr>
          <a:lstStyle/>
          <a:p>
            <a:r>
              <a:rPr lang="zh-CN" altLang="en-US" sz="4400" b="1">
                <a:latin typeface="微软雅黑" panose="020B0503020204020204" pitchFamily="34" charset="-122"/>
                <a:ea typeface="微软雅黑" panose="020B0503020204020204" pitchFamily="34" charset="-122"/>
              </a:rPr>
              <a:t>线性回归</a:t>
            </a:r>
            <a:endParaRPr lang="zh-CN" altLang="en-US" sz="4400" b="1" dirty="0">
              <a:latin typeface="微软雅黑" panose="020B0503020204020204" pitchFamily="34" charset="-122"/>
              <a:ea typeface="微软雅黑" panose="020B0503020204020204" pitchFamily="34" charset="-122"/>
            </a:endParaRPr>
          </a:p>
        </p:txBody>
      </p:sp>
      <p:sp>
        <p:nvSpPr>
          <p:cNvPr id="5" name="内容占位符 2"/>
          <p:cNvSpPr txBox="1">
            <a:spLocks/>
          </p:cNvSpPr>
          <p:nvPr/>
        </p:nvSpPr>
        <p:spPr>
          <a:xfrm>
            <a:off x="992414" y="2943226"/>
            <a:ext cx="10207171" cy="4313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endParaRPr lang="en-US" altLang="zh-CN" b="1" dirty="0">
              <a:latin typeface="微软雅黑" panose="020B0503020204020204" pitchFamily="34" charset="-122"/>
              <a:ea typeface="微软雅黑" panose="020B0503020204020204" pitchFamily="34" charset="-122"/>
            </a:endParaRPr>
          </a:p>
        </p:txBody>
      </p:sp>
      <p:sp>
        <p:nvSpPr>
          <p:cNvPr id="6" name="TextBox 5"/>
          <p:cNvSpPr txBox="1"/>
          <p:nvPr/>
        </p:nvSpPr>
        <p:spPr>
          <a:xfrm>
            <a:off x="838200" y="1219200"/>
            <a:ext cx="10207171" cy="4185056"/>
          </a:xfrm>
          <a:prstGeom prst="rect">
            <a:avLst/>
          </a:prstGeom>
          <a:noFill/>
        </p:spPr>
        <p:txBody>
          <a:bodyPr wrap="square" rtlCol="0">
            <a:spAutoFit/>
          </a:bodyPr>
          <a:lstStyle/>
          <a:p>
            <a:pPr>
              <a:lnSpc>
                <a:spcPct val="120000"/>
              </a:lnSpc>
            </a:pPr>
            <a:r>
              <a:rPr lang="zh-CN" altLang="en-US" sz="2800" dirty="0">
                <a:latin typeface="微软雅黑" panose="020B0503020204020204" pitchFamily="34" charset="-122"/>
                <a:ea typeface="微软雅黑" panose="020B0503020204020204" pitchFamily="34" charset="-122"/>
              </a:rPr>
              <a:t>线性回归中，我们根据特征变量（也称自变量）来对反应变量（也称因变量）进行预测，根据特征变量的个数可将线性回归模型分为一元线性回归和多元线性回归。</a:t>
            </a:r>
            <a:endParaRPr lang="en-US" altLang="zh-CN" sz="2800" dirty="0">
              <a:latin typeface="微软雅黑" panose="020B0503020204020204" pitchFamily="34" charset="-122"/>
              <a:ea typeface="微软雅黑" panose="020B0503020204020204" pitchFamily="34" charset="-122"/>
            </a:endParaRPr>
          </a:p>
          <a:p>
            <a:pPr>
              <a:lnSpc>
                <a:spcPct val="120000"/>
              </a:lnSpc>
            </a:pPr>
            <a:endParaRPr lang="en-US" altLang="zh-CN" sz="2800" dirty="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通过一个特征变量：工作年限对收入进行预测，就属于一元线性回归；</a:t>
            </a:r>
            <a:endParaRPr lang="en-US" altLang="zh-CN" sz="2800" dirty="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通过多个特征变量：工作年限、行业、所在城市等对收入进行预测，就属于多元</a:t>
            </a:r>
            <a:r>
              <a:rPr lang="zh-CN" altLang="en-US" sz="2800">
                <a:latin typeface="微软雅黑" panose="020B0503020204020204" pitchFamily="34" charset="-122"/>
                <a:ea typeface="微软雅黑" panose="020B0503020204020204" pitchFamily="34" charset="-122"/>
              </a:rPr>
              <a:t>线性回归。</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341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0D4F9-BFA0-109A-FDBC-BFFE9288F6E7}"/>
              </a:ext>
            </a:extLst>
          </p:cNvPr>
          <p:cNvSpPr>
            <a:spLocks noGrp="1"/>
          </p:cNvSpPr>
          <p:nvPr>
            <p:ph type="title"/>
          </p:nvPr>
        </p:nvSpPr>
        <p:spPr/>
        <p:txBody>
          <a:bodyPr/>
          <a:lstStyle/>
          <a:p>
            <a:r>
              <a:rPr lang="zh-CN" altLang="en-US" sz="4400" b="1"/>
              <a:t>点沿着方向移动对应的函数值</a:t>
            </a:r>
          </a:p>
        </p:txBody>
      </p:sp>
      <p:pic>
        <p:nvPicPr>
          <p:cNvPr id="7170" name="Picture 2">
            <a:extLst>
              <a:ext uri="{FF2B5EF4-FFF2-40B4-BE49-F238E27FC236}">
                <a16:creationId xmlns:a16="http://schemas.microsoft.com/office/drawing/2014/main" id="{B1C4FCB6-1CFD-68A1-CB72-8D0F0B500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371600"/>
            <a:ext cx="6400800" cy="47916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4E47593-F87C-9F28-ABCF-A5D8AB396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253" y="2057400"/>
            <a:ext cx="3843338" cy="116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543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EC577-33C8-D2FA-B523-F93D3712ECA0}"/>
              </a:ext>
            </a:extLst>
          </p:cNvPr>
          <p:cNvSpPr>
            <a:spLocks noGrp="1"/>
          </p:cNvSpPr>
          <p:nvPr>
            <p:ph type="title"/>
          </p:nvPr>
        </p:nvSpPr>
        <p:spPr/>
        <p:txBody>
          <a:bodyPr/>
          <a:lstStyle/>
          <a:p>
            <a:r>
              <a:rPr lang="zh-CN" altLang="en-US" sz="4400" b="1"/>
              <a:t>哪个方向？</a:t>
            </a:r>
          </a:p>
        </p:txBody>
      </p:sp>
      <p:pic>
        <p:nvPicPr>
          <p:cNvPr id="8194" name="Picture 2">
            <a:extLst>
              <a:ext uri="{FF2B5EF4-FFF2-40B4-BE49-F238E27FC236}">
                <a16:creationId xmlns:a16="http://schemas.microsoft.com/office/drawing/2014/main" id="{F82F8A00-8A90-10A3-71DB-D1A503A6D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43000"/>
            <a:ext cx="6900863" cy="516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304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3BFCCF-8B21-0A59-0CF3-B3FA5316599D}"/>
              </a:ext>
            </a:extLst>
          </p:cNvPr>
          <p:cNvSpPr>
            <a:spLocks noGrp="1"/>
          </p:cNvSpPr>
          <p:nvPr>
            <p:ph type="title"/>
          </p:nvPr>
        </p:nvSpPr>
        <p:spPr/>
        <p:txBody>
          <a:bodyPr/>
          <a:lstStyle/>
          <a:p>
            <a:r>
              <a:rPr lang="zh-CN" altLang="en-US" sz="4400" b="1"/>
              <a:t>近似推导</a:t>
            </a:r>
          </a:p>
        </p:txBody>
      </p:sp>
      <p:pic>
        <p:nvPicPr>
          <p:cNvPr id="4" name="图片 3">
            <a:extLst>
              <a:ext uri="{FF2B5EF4-FFF2-40B4-BE49-F238E27FC236}">
                <a16:creationId xmlns:a16="http://schemas.microsoft.com/office/drawing/2014/main" id="{62E332D0-D38B-C7A4-D0DB-9241DD65F34F}"/>
              </a:ext>
            </a:extLst>
          </p:cNvPr>
          <p:cNvPicPr>
            <a:picLocks noChangeAspect="1"/>
          </p:cNvPicPr>
          <p:nvPr/>
        </p:nvPicPr>
        <p:blipFill>
          <a:blip r:embed="rId2"/>
          <a:stretch>
            <a:fillRect/>
          </a:stretch>
        </p:blipFill>
        <p:spPr>
          <a:xfrm>
            <a:off x="1066800" y="1403892"/>
            <a:ext cx="10292444" cy="4050216"/>
          </a:xfrm>
          <a:prstGeom prst="rect">
            <a:avLst/>
          </a:prstGeom>
        </p:spPr>
      </p:pic>
    </p:spTree>
    <p:extLst>
      <p:ext uri="{BB962C8B-B14F-4D97-AF65-F5344CB8AC3E}">
        <p14:creationId xmlns:p14="http://schemas.microsoft.com/office/powerpoint/2010/main" val="942657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0A56B-7DC3-D6EE-7D77-36DF4A679116}"/>
              </a:ext>
            </a:extLst>
          </p:cNvPr>
          <p:cNvSpPr>
            <a:spLocks noGrp="1"/>
          </p:cNvSpPr>
          <p:nvPr>
            <p:ph type="title"/>
          </p:nvPr>
        </p:nvSpPr>
        <p:spPr/>
        <p:txBody>
          <a:bodyPr/>
          <a:lstStyle/>
          <a:p>
            <a:r>
              <a:rPr lang="zh-CN" altLang="en-US" sz="4400" b="1"/>
              <a:t>近似推导</a:t>
            </a:r>
          </a:p>
        </p:txBody>
      </p:sp>
      <p:pic>
        <p:nvPicPr>
          <p:cNvPr id="4" name="图片 3">
            <a:extLst>
              <a:ext uri="{FF2B5EF4-FFF2-40B4-BE49-F238E27FC236}">
                <a16:creationId xmlns:a16="http://schemas.microsoft.com/office/drawing/2014/main" id="{F2028AE0-AF24-FA55-BE73-0591D34D6DBE}"/>
              </a:ext>
            </a:extLst>
          </p:cNvPr>
          <p:cNvPicPr>
            <a:picLocks noChangeAspect="1"/>
          </p:cNvPicPr>
          <p:nvPr/>
        </p:nvPicPr>
        <p:blipFill>
          <a:blip r:embed="rId2"/>
          <a:stretch>
            <a:fillRect/>
          </a:stretch>
        </p:blipFill>
        <p:spPr>
          <a:xfrm>
            <a:off x="533400" y="1066800"/>
            <a:ext cx="10972800" cy="3594099"/>
          </a:xfrm>
          <a:prstGeom prst="rect">
            <a:avLst/>
          </a:prstGeom>
        </p:spPr>
      </p:pic>
    </p:spTree>
    <p:extLst>
      <p:ext uri="{BB962C8B-B14F-4D97-AF65-F5344CB8AC3E}">
        <p14:creationId xmlns:p14="http://schemas.microsoft.com/office/powerpoint/2010/main" val="1644421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FC2FA-6236-2126-6580-FDC1433F3A48}"/>
              </a:ext>
            </a:extLst>
          </p:cNvPr>
          <p:cNvSpPr>
            <a:spLocks noGrp="1"/>
          </p:cNvSpPr>
          <p:nvPr>
            <p:ph type="title"/>
          </p:nvPr>
        </p:nvSpPr>
        <p:spPr/>
        <p:txBody>
          <a:bodyPr/>
          <a:lstStyle/>
          <a:p>
            <a:r>
              <a:rPr lang="zh-CN" altLang="en-US" sz="4400" b="1"/>
              <a:t>近似推导</a:t>
            </a:r>
          </a:p>
        </p:txBody>
      </p:sp>
      <p:pic>
        <p:nvPicPr>
          <p:cNvPr id="4" name="图片 3">
            <a:extLst>
              <a:ext uri="{FF2B5EF4-FFF2-40B4-BE49-F238E27FC236}">
                <a16:creationId xmlns:a16="http://schemas.microsoft.com/office/drawing/2014/main" id="{82AC8415-A5D6-B582-FE1F-4FF05253F6A2}"/>
              </a:ext>
            </a:extLst>
          </p:cNvPr>
          <p:cNvPicPr>
            <a:picLocks noChangeAspect="1"/>
          </p:cNvPicPr>
          <p:nvPr/>
        </p:nvPicPr>
        <p:blipFill>
          <a:blip r:embed="rId2"/>
          <a:stretch>
            <a:fillRect/>
          </a:stretch>
        </p:blipFill>
        <p:spPr>
          <a:xfrm>
            <a:off x="2819400" y="990600"/>
            <a:ext cx="7017111" cy="5404128"/>
          </a:xfrm>
          <a:prstGeom prst="rect">
            <a:avLst/>
          </a:prstGeom>
        </p:spPr>
      </p:pic>
    </p:spTree>
    <p:extLst>
      <p:ext uri="{BB962C8B-B14F-4D97-AF65-F5344CB8AC3E}">
        <p14:creationId xmlns:p14="http://schemas.microsoft.com/office/powerpoint/2010/main" val="1173885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FC2FA-6236-2126-6580-FDC1433F3A48}"/>
              </a:ext>
            </a:extLst>
          </p:cNvPr>
          <p:cNvSpPr>
            <a:spLocks noGrp="1"/>
          </p:cNvSpPr>
          <p:nvPr>
            <p:ph type="title"/>
          </p:nvPr>
        </p:nvSpPr>
        <p:spPr/>
        <p:txBody>
          <a:bodyPr/>
          <a:lstStyle/>
          <a:p>
            <a:r>
              <a:rPr lang="zh-CN" altLang="en-US" sz="4400" b="1"/>
              <a:t>近似推导</a:t>
            </a:r>
          </a:p>
        </p:txBody>
      </p:sp>
      <p:pic>
        <p:nvPicPr>
          <p:cNvPr id="5" name="图片 4">
            <a:extLst>
              <a:ext uri="{FF2B5EF4-FFF2-40B4-BE49-F238E27FC236}">
                <a16:creationId xmlns:a16="http://schemas.microsoft.com/office/drawing/2014/main" id="{7D746C53-CB1D-FDE8-04FA-C30856C53696}"/>
              </a:ext>
            </a:extLst>
          </p:cNvPr>
          <p:cNvPicPr>
            <a:picLocks noChangeAspect="1"/>
          </p:cNvPicPr>
          <p:nvPr/>
        </p:nvPicPr>
        <p:blipFill>
          <a:blip r:embed="rId2"/>
          <a:stretch>
            <a:fillRect/>
          </a:stretch>
        </p:blipFill>
        <p:spPr>
          <a:xfrm>
            <a:off x="665439" y="1371600"/>
            <a:ext cx="10975576" cy="4309965"/>
          </a:xfrm>
          <a:prstGeom prst="rect">
            <a:avLst/>
          </a:prstGeom>
        </p:spPr>
      </p:pic>
    </p:spTree>
    <p:extLst>
      <p:ext uri="{BB962C8B-B14F-4D97-AF65-F5344CB8AC3E}">
        <p14:creationId xmlns:p14="http://schemas.microsoft.com/office/powerpoint/2010/main" val="3406626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t>梯度下降法（</a:t>
            </a:r>
            <a:r>
              <a:rPr lang="en-US" altLang="zh-CN" sz="4400" b="1" dirty="0"/>
              <a:t> Gradient Descent </a:t>
            </a:r>
            <a:r>
              <a:rPr lang="zh-CN" altLang="en-US" sz="4400" b="1" dirty="0"/>
              <a:t>）</a:t>
            </a:r>
          </a:p>
        </p:txBody>
      </p:sp>
      <p:pic>
        <p:nvPicPr>
          <p:cNvPr id="8" name="图片 7">
            <a:extLst>
              <a:ext uri="{FF2B5EF4-FFF2-40B4-BE49-F238E27FC236}">
                <a16:creationId xmlns:a16="http://schemas.microsoft.com/office/drawing/2014/main" id="{C5B66B12-C8A7-44FF-DBD3-E26FF4446784}"/>
              </a:ext>
            </a:extLst>
          </p:cNvPr>
          <p:cNvPicPr>
            <a:picLocks noChangeAspect="1"/>
          </p:cNvPicPr>
          <p:nvPr/>
        </p:nvPicPr>
        <p:blipFill>
          <a:blip r:embed="rId3"/>
          <a:stretch>
            <a:fillRect/>
          </a:stretch>
        </p:blipFill>
        <p:spPr>
          <a:xfrm>
            <a:off x="1732547" y="1600200"/>
            <a:ext cx="3720391" cy="923937"/>
          </a:xfrm>
          <a:prstGeom prst="rect">
            <a:avLst/>
          </a:prstGeom>
        </p:spPr>
      </p:pic>
      <p:pic>
        <p:nvPicPr>
          <p:cNvPr id="10" name="图片 9">
            <a:extLst>
              <a:ext uri="{FF2B5EF4-FFF2-40B4-BE49-F238E27FC236}">
                <a16:creationId xmlns:a16="http://schemas.microsoft.com/office/drawing/2014/main" id="{9CBA1050-103E-F6EF-AE72-35E50D4823AB}"/>
              </a:ext>
            </a:extLst>
          </p:cNvPr>
          <p:cNvPicPr>
            <a:picLocks noChangeAspect="1"/>
          </p:cNvPicPr>
          <p:nvPr/>
        </p:nvPicPr>
        <p:blipFill>
          <a:blip r:embed="rId4"/>
          <a:stretch>
            <a:fillRect/>
          </a:stretch>
        </p:blipFill>
        <p:spPr>
          <a:xfrm>
            <a:off x="1439343" y="2971800"/>
            <a:ext cx="8027189" cy="2482884"/>
          </a:xfrm>
          <a:prstGeom prst="rect">
            <a:avLst/>
          </a:prstGeom>
        </p:spPr>
      </p:pic>
    </p:spTree>
    <p:extLst>
      <p:ext uri="{BB962C8B-B14F-4D97-AF65-F5344CB8AC3E}">
        <p14:creationId xmlns:p14="http://schemas.microsoft.com/office/powerpoint/2010/main" val="541091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t>梯度下降法（</a:t>
            </a:r>
            <a:r>
              <a:rPr lang="en-US" altLang="zh-CN" sz="4400" b="1" dirty="0"/>
              <a:t> Gradient Descent </a:t>
            </a:r>
            <a:r>
              <a:rPr lang="zh-CN" altLang="en-US" sz="4400" b="1" dirty="0"/>
              <a:t>）</a:t>
            </a:r>
          </a:p>
        </p:txBody>
      </p:sp>
      <p:pic>
        <p:nvPicPr>
          <p:cNvPr id="8" name="图片 7">
            <a:extLst>
              <a:ext uri="{FF2B5EF4-FFF2-40B4-BE49-F238E27FC236}">
                <a16:creationId xmlns:a16="http://schemas.microsoft.com/office/drawing/2014/main" id="{C5B66B12-C8A7-44FF-DBD3-E26FF4446784}"/>
              </a:ext>
            </a:extLst>
          </p:cNvPr>
          <p:cNvPicPr>
            <a:picLocks noChangeAspect="1"/>
          </p:cNvPicPr>
          <p:nvPr/>
        </p:nvPicPr>
        <p:blipFill>
          <a:blip r:embed="rId3"/>
          <a:stretch>
            <a:fillRect/>
          </a:stretch>
        </p:blipFill>
        <p:spPr>
          <a:xfrm>
            <a:off x="914400" y="1143000"/>
            <a:ext cx="3720391" cy="923937"/>
          </a:xfrm>
          <a:prstGeom prst="rect">
            <a:avLst/>
          </a:prstGeom>
        </p:spPr>
      </p:pic>
      <p:pic>
        <p:nvPicPr>
          <p:cNvPr id="4" name="图片 3">
            <a:extLst>
              <a:ext uri="{FF2B5EF4-FFF2-40B4-BE49-F238E27FC236}">
                <a16:creationId xmlns:a16="http://schemas.microsoft.com/office/drawing/2014/main" id="{A3AD2E4D-B35A-0D33-D96A-2753FC40FF31}"/>
              </a:ext>
            </a:extLst>
          </p:cNvPr>
          <p:cNvPicPr>
            <a:picLocks noChangeAspect="1"/>
          </p:cNvPicPr>
          <p:nvPr/>
        </p:nvPicPr>
        <p:blipFill>
          <a:blip r:embed="rId4"/>
          <a:stretch>
            <a:fillRect/>
          </a:stretch>
        </p:blipFill>
        <p:spPr>
          <a:xfrm>
            <a:off x="685800" y="2109789"/>
            <a:ext cx="6400800" cy="1379411"/>
          </a:xfrm>
          <a:prstGeom prst="rect">
            <a:avLst/>
          </a:prstGeom>
        </p:spPr>
      </p:pic>
      <p:pic>
        <p:nvPicPr>
          <p:cNvPr id="6" name="图片 5">
            <a:extLst>
              <a:ext uri="{FF2B5EF4-FFF2-40B4-BE49-F238E27FC236}">
                <a16:creationId xmlns:a16="http://schemas.microsoft.com/office/drawing/2014/main" id="{77F042CE-F6FB-7C58-2831-48186AE21CCD}"/>
              </a:ext>
            </a:extLst>
          </p:cNvPr>
          <p:cNvPicPr>
            <a:picLocks noChangeAspect="1"/>
          </p:cNvPicPr>
          <p:nvPr/>
        </p:nvPicPr>
        <p:blipFill>
          <a:blip r:embed="rId5"/>
          <a:stretch>
            <a:fillRect/>
          </a:stretch>
        </p:blipFill>
        <p:spPr>
          <a:xfrm>
            <a:off x="609600" y="3715651"/>
            <a:ext cx="6680052" cy="1465077"/>
          </a:xfrm>
          <a:prstGeom prst="rect">
            <a:avLst/>
          </a:prstGeom>
        </p:spPr>
      </p:pic>
      <p:pic>
        <p:nvPicPr>
          <p:cNvPr id="9" name="图片 8">
            <a:extLst>
              <a:ext uri="{FF2B5EF4-FFF2-40B4-BE49-F238E27FC236}">
                <a16:creationId xmlns:a16="http://schemas.microsoft.com/office/drawing/2014/main" id="{36520433-86FD-F8A1-D75C-0C39CC3E0CAA}"/>
              </a:ext>
            </a:extLst>
          </p:cNvPr>
          <p:cNvPicPr>
            <a:picLocks noChangeAspect="1"/>
          </p:cNvPicPr>
          <p:nvPr/>
        </p:nvPicPr>
        <p:blipFill>
          <a:blip r:embed="rId6"/>
          <a:stretch>
            <a:fillRect/>
          </a:stretch>
        </p:blipFill>
        <p:spPr>
          <a:xfrm>
            <a:off x="685800" y="5216823"/>
            <a:ext cx="5971031" cy="1391922"/>
          </a:xfrm>
          <a:prstGeom prst="rect">
            <a:avLst/>
          </a:prstGeom>
        </p:spPr>
      </p:pic>
    </p:spTree>
    <p:extLst>
      <p:ext uri="{BB962C8B-B14F-4D97-AF65-F5344CB8AC3E}">
        <p14:creationId xmlns:p14="http://schemas.microsoft.com/office/powerpoint/2010/main" val="124767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t>梯度下降法（</a:t>
            </a:r>
            <a:r>
              <a:rPr lang="en-US" altLang="zh-CN" sz="4400" b="1" dirty="0"/>
              <a:t> Gradient Descent </a:t>
            </a:r>
            <a:r>
              <a:rPr lang="zh-CN" altLang="en-US" sz="4400" b="1" dirty="0"/>
              <a:t>）</a:t>
            </a:r>
          </a:p>
        </p:txBody>
      </p:sp>
      <p:pic>
        <p:nvPicPr>
          <p:cNvPr id="1030" name="Picture 6" descr="相关图片"/>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81200" y="1018674"/>
            <a:ext cx="3532124" cy="36367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6393093" y="990600"/>
            <a:ext cx="3532124" cy="350269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5B25AD8-6117-4EBF-B8BE-5F7805878416}"/>
              </a:ext>
            </a:extLst>
          </p:cNvPr>
          <p:cNvSpPr/>
          <p:nvPr/>
        </p:nvSpPr>
        <p:spPr>
          <a:xfrm>
            <a:off x="6393093" y="5029200"/>
            <a:ext cx="5622756" cy="954107"/>
          </a:xfrm>
          <a:prstGeom prst="rect">
            <a:avLst/>
          </a:prstGeom>
        </p:spPr>
        <p:txBody>
          <a:bodyPr wrap="square">
            <a:spAutoFit/>
          </a:bodyPr>
          <a:lstStyle/>
          <a:p>
            <a:r>
              <a:rPr lang="zh-CN" altLang="en-US" sz="2800" dirty="0"/>
              <a:t>搜索步长α中也叫作</a:t>
            </a:r>
            <a:r>
              <a:rPr lang="zh-CN" altLang="en-US" sz="2800" dirty="0">
                <a:solidFill>
                  <a:srgbClr val="FF0000"/>
                </a:solidFill>
              </a:rPr>
              <a:t>学习率</a:t>
            </a:r>
            <a:r>
              <a:rPr lang="zh-CN" altLang="en-US" sz="2800" dirty="0"/>
              <a:t>（Learning Rate）</a:t>
            </a:r>
          </a:p>
        </p:txBody>
      </p:sp>
      <p:pic>
        <p:nvPicPr>
          <p:cNvPr id="3" name="图片 2">
            <a:extLst>
              <a:ext uri="{FF2B5EF4-FFF2-40B4-BE49-F238E27FC236}">
                <a16:creationId xmlns:a16="http://schemas.microsoft.com/office/drawing/2014/main" id="{F8E26919-79CA-F1ED-5AAD-F80AAAFAF9B4}"/>
              </a:ext>
            </a:extLst>
          </p:cNvPr>
          <p:cNvPicPr>
            <a:picLocks noChangeAspect="1"/>
          </p:cNvPicPr>
          <p:nvPr/>
        </p:nvPicPr>
        <p:blipFill>
          <a:blip r:embed="rId5"/>
          <a:stretch>
            <a:fillRect/>
          </a:stretch>
        </p:blipFill>
        <p:spPr>
          <a:xfrm>
            <a:off x="381000" y="4635003"/>
            <a:ext cx="5622757" cy="1739171"/>
          </a:xfrm>
          <a:prstGeom prst="rect">
            <a:avLst/>
          </a:prstGeom>
        </p:spPr>
      </p:pic>
    </p:spTree>
    <p:extLst>
      <p:ext uri="{BB962C8B-B14F-4D97-AF65-F5344CB8AC3E}">
        <p14:creationId xmlns:p14="http://schemas.microsoft.com/office/powerpoint/2010/main" val="2673086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2B39F1D-0806-9A6A-2B04-3FE902085B72}"/>
              </a:ext>
            </a:extLst>
          </p:cNvPr>
          <p:cNvSpPr>
            <a:spLocks noGrp="1"/>
          </p:cNvSpPr>
          <p:nvPr>
            <p:ph type="title"/>
          </p:nvPr>
        </p:nvSpPr>
        <p:spPr/>
        <p:txBody>
          <a:bodyPr/>
          <a:lstStyle/>
          <a:p>
            <a:r>
              <a:rPr lang="zh-CN" altLang="en-US" sz="4400" b="1"/>
              <a:t>梯度下降法</a:t>
            </a:r>
          </a:p>
        </p:txBody>
      </p:sp>
      <p:pic>
        <p:nvPicPr>
          <p:cNvPr id="2" name="Picture 2">
            <a:extLst>
              <a:ext uri="{FF2B5EF4-FFF2-40B4-BE49-F238E27FC236}">
                <a16:creationId xmlns:a16="http://schemas.microsoft.com/office/drawing/2014/main" id="{5CC5F6FC-18DE-AAE3-C89E-E4212139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90625"/>
            <a:ext cx="114300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042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线性回归（</a:t>
            </a:r>
            <a:r>
              <a:rPr lang="en-US" altLang="zh-CN" sz="4400" b="1"/>
              <a:t>Linear Regression</a:t>
            </a:r>
            <a:r>
              <a:rPr lang="zh-CN" altLang="en-US" sz="4400" b="1"/>
              <a:t>）</a:t>
            </a:r>
            <a:endParaRPr lang="zh-CN" altLang="en-US" sz="4400" b="1" dirty="0"/>
          </a:p>
        </p:txBody>
      </p:sp>
      <p:sp>
        <p:nvSpPr>
          <p:cNvPr id="3" name="内容占位符 2"/>
          <p:cNvSpPr>
            <a:spLocks noGrp="1"/>
          </p:cNvSpPr>
          <p:nvPr>
            <p:ph idx="1"/>
          </p:nvPr>
        </p:nvSpPr>
        <p:spPr/>
        <p:txBody>
          <a:bodyPr/>
          <a:lstStyle/>
          <a:p>
            <a:r>
              <a:rPr lang="zh-CN" altLang="en-US"/>
              <a:t>模型：</a:t>
            </a:r>
            <a:endParaRPr lang="en-US" altLang="zh-CN"/>
          </a:p>
          <a:p>
            <a:pPr lvl="1"/>
            <a:endParaRPr lang="en-US" altLang="zh-CN"/>
          </a:p>
          <a:p>
            <a:pPr lvl="1"/>
            <a:endParaRPr lang="en-US" altLang="zh-CN"/>
          </a:p>
          <a:p>
            <a:pPr lvl="1"/>
            <a:endParaRPr lang="en-US" altLang="zh-CN" dirty="0"/>
          </a:p>
        </p:txBody>
      </p:sp>
      <p:pic>
        <p:nvPicPr>
          <p:cNvPr id="6" name="图片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2488456"/>
            <a:ext cx="6324600" cy="3788713"/>
          </a:xfrm>
          <a:prstGeom prst="rect">
            <a:avLst/>
          </a:prstGeom>
        </p:spPr>
      </p:pic>
      <p:pic>
        <p:nvPicPr>
          <p:cNvPr id="7" name="图片 6">
            <a:extLst>
              <a:ext uri="{FF2B5EF4-FFF2-40B4-BE49-F238E27FC236}">
                <a16:creationId xmlns:a16="http://schemas.microsoft.com/office/drawing/2014/main" id="{0BA23B0A-5953-02D6-14E9-382CDAF2A59A}"/>
              </a:ext>
            </a:extLst>
          </p:cNvPr>
          <p:cNvPicPr>
            <a:picLocks noChangeAspect="1"/>
          </p:cNvPicPr>
          <p:nvPr/>
        </p:nvPicPr>
        <p:blipFill>
          <a:blip r:embed="rId3"/>
          <a:stretch>
            <a:fillRect/>
          </a:stretch>
        </p:blipFill>
        <p:spPr>
          <a:xfrm>
            <a:off x="2514600" y="1171197"/>
            <a:ext cx="6381542" cy="1136662"/>
          </a:xfrm>
          <a:prstGeom prst="rect">
            <a:avLst/>
          </a:prstGeom>
        </p:spPr>
      </p:pic>
    </p:spTree>
    <p:extLst>
      <p:ext uri="{BB962C8B-B14F-4D97-AF65-F5344CB8AC3E}">
        <p14:creationId xmlns:p14="http://schemas.microsoft.com/office/powerpoint/2010/main" val="3755236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5D84-8D7B-5526-26E2-4C93E92FA286}"/>
              </a:ext>
            </a:extLst>
          </p:cNvPr>
          <p:cNvSpPr>
            <a:spLocks noGrp="1"/>
          </p:cNvSpPr>
          <p:nvPr>
            <p:ph type="title"/>
          </p:nvPr>
        </p:nvSpPr>
        <p:spPr/>
        <p:txBody>
          <a:bodyPr/>
          <a:lstStyle/>
          <a:p>
            <a:r>
              <a:rPr lang="zh-CN" altLang="en-US"/>
              <a:t>梯度下降法的问题</a:t>
            </a:r>
          </a:p>
        </p:txBody>
      </p:sp>
      <p:pic>
        <p:nvPicPr>
          <p:cNvPr id="3076" name="Picture 4">
            <a:extLst>
              <a:ext uri="{FF2B5EF4-FFF2-40B4-BE49-F238E27FC236}">
                <a16:creationId xmlns:a16="http://schemas.microsoft.com/office/drawing/2014/main" id="{B669F620-4AE5-75DC-7CCE-BBAD46DAD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295400"/>
            <a:ext cx="8538473"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142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梯度下降法：学习</a:t>
            </a:r>
            <a:r>
              <a:rPr lang="zh-CN" altLang="en-US" dirty="0"/>
              <a:t>率是十分重要的超参数！</a:t>
            </a:r>
          </a:p>
        </p:txBody>
      </p:sp>
      <p:pic>
        <p:nvPicPr>
          <p:cNvPr id="8" name="Picture 2" descr="Goldilocks of learning rates">
            <a:extLst>
              <a:ext uri="{FF2B5EF4-FFF2-40B4-BE49-F238E27FC236}">
                <a16:creationId xmlns:a16="http://schemas.microsoft.com/office/drawing/2014/main" id="{B7BE837F-7116-42B7-BCA8-A881B17871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594" y="1447800"/>
            <a:ext cx="10805806"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475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梯度下降法：学习</a:t>
            </a:r>
            <a:r>
              <a:rPr lang="zh-CN" altLang="en-US" dirty="0"/>
              <a:t>率是十分重要的超参数！</a:t>
            </a:r>
          </a:p>
        </p:txBody>
      </p:sp>
      <p:pic>
        <p:nvPicPr>
          <p:cNvPr id="6" name="内容占位符 3">
            <a:extLst>
              <a:ext uri="{FF2B5EF4-FFF2-40B4-BE49-F238E27FC236}">
                <a16:creationId xmlns:a16="http://schemas.microsoft.com/office/drawing/2014/main" id="{41890622-A37C-4A1F-8AB4-C55B4D319CB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1524000" y="10668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457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F6F1C-7184-713A-782D-1FC90EF4000A}"/>
              </a:ext>
            </a:extLst>
          </p:cNvPr>
          <p:cNvSpPr>
            <a:spLocks noGrp="1"/>
          </p:cNvSpPr>
          <p:nvPr>
            <p:ph type="ctrTitle"/>
          </p:nvPr>
        </p:nvSpPr>
        <p:spPr/>
        <p:txBody>
          <a:bodyPr/>
          <a:lstStyle/>
          <a:p>
            <a:r>
              <a:rPr lang="zh-CN" altLang="en-US" sz="4400" b="1"/>
              <a:t>模型评估</a:t>
            </a:r>
          </a:p>
        </p:txBody>
      </p:sp>
    </p:spTree>
    <p:extLst>
      <p:ext uri="{BB962C8B-B14F-4D97-AF65-F5344CB8AC3E}">
        <p14:creationId xmlns:p14="http://schemas.microsoft.com/office/powerpoint/2010/main" val="1765471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7975" y="137854"/>
            <a:ext cx="4698722" cy="769441"/>
          </a:xfrm>
          <a:prstGeom prst="rect">
            <a:avLst/>
          </a:prstGeom>
        </p:spPr>
        <p:txBody>
          <a:bodyPr wrap="none">
            <a:spAutoFit/>
          </a:bodyPr>
          <a:lstStyle/>
          <a:p>
            <a:pPr algn="ctr"/>
            <a:r>
              <a:rPr lang="zh-CN" altLang="en-US" sz="4400" b="1">
                <a:latin typeface="微软雅黑" panose="020B0503020204020204" pitchFamily="34" charset="-122"/>
                <a:ea typeface="微软雅黑" panose="020B0503020204020204" pitchFamily="34" charset="-122"/>
              </a:rPr>
              <a:t>线性回归</a:t>
            </a:r>
            <a:r>
              <a:rPr lang="zh-CN" altLang="en-US" sz="4400" b="1" dirty="0">
                <a:latin typeface="微软雅黑" panose="020B0503020204020204" pitchFamily="34" charset="-122"/>
                <a:ea typeface="微软雅黑" panose="020B0503020204020204" pitchFamily="34" charset="-122"/>
              </a:rPr>
              <a:t>模型评估</a:t>
            </a:r>
          </a:p>
        </p:txBody>
      </p:sp>
      <p:sp>
        <p:nvSpPr>
          <p:cNvPr id="2" name="TextBox 1"/>
          <p:cNvSpPr txBox="1"/>
          <p:nvPr/>
        </p:nvSpPr>
        <p:spPr>
          <a:xfrm>
            <a:off x="620796" y="1371600"/>
            <a:ext cx="10540499" cy="353943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模型</a:t>
            </a:r>
            <a:r>
              <a:rPr lang="zh-CN" altLang="en-US" sz="2800" dirty="0">
                <a:latin typeface="微软雅黑" panose="020B0503020204020204" pitchFamily="34" charset="-122"/>
                <a:ea typeface="微软雅黑" panose="020B0503020204020204" pitchFamily="34" charset="-122"/>
              </a:rPr>
              <a:t>搭建完成后，我们还需要对模型进行评估，这里我们主要以三个值作为评判</a:t>
            </a:r>
            <a:r>
              <a:rPr lang="zh-CN" altLang="en-US" sz="2800">
                <a:latin typeface="微软雅黑" panose="020B0503020204020204" pitchFamily="34" charset="-122"/>
                <a:ea typeface="微软雅黑" panose="020B0503020204020204" pitchFamily="34" charset="-122"/>
              </a:rPr>
              <a:t>标准：</a:t>
            </a:r>
            <a:endParaRPr lang="en-US" altLang="zh-CN" sz="2800">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均方根误差</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R-squared</a:t>
            </a:r>
            <a:r>
              <a:rPr lang="zh-CN" altLang="en-US" sz="2800" dirty="0">
                <a:latin typeface="微软雅黑" panose="020B0503020204020204" pitchFamily="34" charset="-122"/>
                <a:ea typeface="微软雅黑" panose="020B0503020204020204" pitchFamily="34" charset="-122"/>
              </a:rPr>
              <a:t>（也即统计学中常说的</a:t>
            </a:r>
            <a:r>
              <a:rPr lang="en-US" altLang="zh-CN" sz="2800" dirty="0">
                <a:latin typeface="微软雅黑" panose="020B0503020204020204" pitchFamily="34" charset="-122"/>
                <a:ea typeface="微软雅黑" panose="020B0503020204020204" pitchFamily="34" charset="-122"/>
              </a:rPr>
              <a:t>R^2</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Adj. R-squared</a:t>
            </a:r>
            <a:r>
              <a:rPr lang="zh-CN" altLang="en-US" sz="2800" dirty="0">
                <a:latin typeface="微软雅黑" panose="020B0503020204020204" pitchFamily="34" charset="-122"/>
                <a:ea typeface="微软雅黑" panose="020B0503020204020204" pitchFamily="34" charset="-122"/>
              </a:rPr>
              <a:t>（也即</a:t>
            </a:r>
            <a:r>
              <a:rPr lang="en-US" altLang="zh-CN" sz="2800" dirty="0">
                <a:latin typeface="微软雅黑" panose="020B0503020204020204" pitchFamily="34" charset="-122"/>
                <a:ea typeface="微软雅黑" panose="020B0503020204020204" pitchFamily="34" charset="-122"/>
              </a:rPr>
              <a:t>Adjusted R^2</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其中均方根误差、</a:t>
            </a:r>
            <a:r>
              <a:rPr lang="en-US" altLang="zh-CN" sz="2800">
                <a:latin typeface="微软雅黑" panose="020B0503020204020204" pitchFamily="34" charset="-122"/>
                <a:ea typeface="微软雅黑" panose="020B0503020204020204" pitchFamily="34" charset="-122"/>
              </a:rPr>
              <a:t>R-squared</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Adj. R-squared</a:t>
            </a:r>
            <a:r>
              <a:rPr lang="zh-CN" altLang="en-US" sz="2800" dirty="0">
                <a:latin typeface="微软雅黑" panose="020B0503020204020204" pitchFamily="34" charset="-122"/>
                <a:ea typeface="微软雅黑" panose="020B0503020204020204" pitchFamily="34" charset="-122"/>
              </a:rPr>
              <a:t>用来衡量线性拟合的</a:t>
            </a:r>
            <a:r>
              <a:rPr lang="zh-CN" altLang="en-US" sz="2800">
                <a:latin typeface="微软雅黑" panose="020B0503020204020204" pitchFamily="34" charset="-122"/>
                <a:ea typeface="微软雅黑" panose="020B0503020204020204" pitchFamily="34" charset="-122"/>
              </a:rPr>
              <a:t>拟合程度</a:t>
            </a:r>
            <a:endParaRPr lang="en-US" altLang="zh-CN" sz="2800" dirty="0">
              <a:latin typeface="微软雅黑" panose="020B0503020204020204" pitchFamily="34" charset="-122"/>
              <a:ea typeface="微软雅黑" panose="020B0503020204020204" pitchFamily="34" charset="-122"/>
            </a:endParaRP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99599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4745CB-AE3C-026D-D52A-20E38BE45B45}"/>
              </a:ext>
            </a:extLst>
          </p:cNvPr>
          <p:cNvSpPr>
            <a:spLocks noGrp="1"/>
          </p:cNvSpPr>
          <p:nvPr>
            <p:ph type="title"/>
          </p:nvPr>
        </p:nvSpPr>
        <p:spPr/>
        <p:txBody>
          <a:bodyPr/>
          <a:lstStyle/>
          <a:p>
            <a:r>
              <a:rPr lang="zh-CN" altLang="en-US" sz="4400" b="1">
                <a:latin typeface="微软雅黑" panose="020B0503020204020204" pitchFamily="34" charset="-122"/>
                <a:ea typeface="微软雅黑" panose="020B0503020204020204" pitchFamily="34" charset="-122"/>
              </a:rPr>
              <a:t>线性回归模型评估</a:t>
            </a:r>
            <a:endParaRPr lang="zh-CN" altLang="en-US" sz="4400" b="1" dirty="0">
              <a:latin typeface="微软雅黑" panose="020B0503020204020204" pitchFamily="34" charset="-122"/>
              <a:ea typeface="微软雅黑" panose="020B0503020204020204" pitchFamily="34" charset="-122"/>
            </a:endParaRPr>
          </a:p>
        </p:txBody>
      </p:sp>
      <p:sp>
        <p:nvSpPr>
          <p:cNvPr id="6" name="内容占位符 5">
            <a:extLst>
              <a:ext uri="{FF2B5EF4-FFF2-40B4-BE49-F238E27FC236}">
                <a16:creationId xmlns:a16="http://schemas.microsoft.com/office/drawing/2014/main" id="{B4189073-034D-C729-2096-82A0518E29FE}"/>
              </a:ext>
            </a:extLst>
          </p:cNvPr>
          <p:cNvSpPr>
            <a:spLocks noGrp="1"/>
          </p:cNvSpPr>
          <p:nvPr>
            <p:ph idx="1"/>
          </p:nvPr>
        </p:nvSpPr>
        <p:spPr/>
        <p:txBody>
          <a:bodyPr/>
          <a:lstStyle/>
          <a:p>
            <a:r>
              <a:rPr lang="zh-CN" altLang="en-US"/>
              <a:t>均方差（</a:t>
            </a:r>
            <a:r>
              <a:rPr lang="en-US" altLang="zh-CN"/>
              <a:t>Mean squared error</a:t>
            </a:r>
            <a:r>
              <a:rPr lang="zh-CN" altLang="en-US"/>
              <a:t>，</a:t>
            </a:r>
            <a:r>
              <a:rPr lang="en-US" altLang="zh-CN"/>
              <a:t>MSE</a:t>
            </a:r>
            <a:r>
              <a:rPr lang="zh-CN" altLang="en-US"/>
              <a:t>），该指标计算的是拟合数据和原始数据对应样本点的误差的平方和的均值，其值越小说明拟合效果越好。由于</a:t>
            </a:r>
            <a:r>
              <a:rPr lang="en-US" altLang="zh-CN"/>
              <a:t>MSE</a:t>
            </a:r>
            <a:r>
              <a:rPr lang="zh-CN" altLang="en-US"/>
              <a:t>与我们的目标变量的量纲不一致，为了保证量纲一致性，我们需要对</a:t>
            </a:r>
            <a:r>
              <a:rPr lang="en-US" altLang="zh-CN"/>
              <a:t>MSE</a:t>
            </a:r>
            <a:r>
              <a:rPr lang="zh-CN" altLang="en-US"/>
              <a:t>进行开方，即均方根误差（</a:t>
            </a:r>
            <a:r>
              <a:rPr lang="en-US" altLang="zh-CN"/>
              <a:t>RMSE</a:t>
            </a:r>
            <a:r>
              <a:rPr lang="zh-CN" altLang="en-US"/>
              <a:t>）：均方根误差 </a:t>
            </a:r>
            <a:r>
              <a:rPr lang="en-US" altLang="zh-CN"/>
              <a:t>Root Mean Squared Error</a:t>
            </a:r>
            <a:r>
              <a:rPr lang="zh-CN" altLang="en-US"/>
              <a:t>（</a:t>
            </a:r>
            <a:r>
              <a:rPr lang="en-US" altLang="zh-CN"/>
              <a:t>RMSE</a:t>
            </a:r>
            <a:r>
              <a:rPr lang="zh-CN" altLang="en-US"/>
              <a:t>）</a:t>
            </a:r>
          </a:p>
        </p:txBody>
      </p:sp>
      <p:sp>
        <p:nvSpPr>
          <p:cNvPr id="4" name="灯片编号占位符 3">
            <a:extLst>
              <a:ext uri="{FF2B5EF4-FFF2-40B4-BE49-F238E27FC236}">
                <a16:creationId xmlns:a16="http://schemas.microsoft.com/office/drawing/2014/main" id="{35ED91D2-CC30-4849-3AD8-13288B1BCD44}"/>
              </a:ext>
            </a:extLst>
          </p:cNvPr>
          <p:cNvSpPr>
            <a:spLocks noGrp="1"/>
          </p:cNvSpPr>
          <p:nvPr>
            <p:ph type="sldNum" sz="quarter" idx="4294967295"/>
          </p:nvPr>
        </p:nvSpPr>
        <p:spPr>
          <a:xfrm>
            <a:off x="0" y="0"/>
            <a:ext cx="0" cy="0"/>
          </a:xfrm>
        </p:spPr>
        <p:txBody>
          <a:bodyPr/>
          <a:lstStyle/>
          <a:p>
            <a:fld id="{6FEF61FC-4DDC-4DA2-9F64-B4CD5E4EB23D}" type="slidenum">
              <a:rPr lang="zh-CN" altLang="en-US" smtClean="0"/>
              <a:t>55</a:t>
            </a:fld>
            <a:endParaRPr lang="zh-CN" altLang="en-US"/>
          </a:p>
        </p:txBody>
      </p:sp>
      <p:pic>
        <p:nvPicPr>
          <p:cNvPr id="1026" name="Picture 2">
            <a:extLst>
              <a:ext uri="{FF2B5EF4-FFF2-40B4-BE49-F238E27FC236}">
                <a16:creationId xmlns:a16="http://schemas.microsoft.com/office/drawing/2014/main" id="{C2CC2B2C-9307-BC69-E33F-F1EEC0F10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3703721"/>
            <a:ext cx="66675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6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4745CB-AE3C-026D-D52A-20E38BE45B45}"/>
              </a:ext>
            </a:extLst>
          </p:cNvPr>
          <p:cNvSpPr>
            <a:spLocks noGrp="1"/>
          </p:cNvSpPr>
          <p:nvPr>
            <p:ph type="title"/>
          </p:nvPr>
        </p:nvSpPr>
        <p:spPr/>
        <p:txBody>
          <a:bodyPr/>
          <a:lstStyle/>
          <a:p>
            <a:r>
              <a:rPr lang="zh-CN" altLang="en-US" sz="4400" b="1">
                <a:latin typeface="微软雅黑" panose="020B0503020204020204" pitchFamily="34" charset="-122"/>
                <a:ea typeface="微软雅黑" panose="020B0503020204020204" pitchFamily="34" charset="-122"/>
              </a:rPr>
              <a:t>线性回归模型评估</a:t>
            </a:r>
            <a:endParaRPr lang="zh-CN" altLang="en-US" sz="4400" b="1" dirty="0">
              <a:latin typeface="微软雅黑" panose="020B0503020204020204" pitchFamily="34" charset="-122"/>
              <a:ea typeface="微软雅黑" panose="020B0503020204020204" pitchFamily="34" charset="-122"/>
            </a:endParaRPr>
          </a:p>
        </p:txBody>
      </p:sp>
      <p:sp>
        <p:nvSpPr>
          <p:cNvPr id="6" name="内容占位符 5">
            <a:extLst>
              <a:ext uri="{FF2B5EF4-FFF2-40B4-BE49-F238E27FC236}">
                <a16:creationId xmlns:a16="http://schemas.microsoft.com/office/drawing/2014/main" id="{B4189073-034D-C729-2096-82A0518E29FE}"/>
              </a:ext>
            </a:extLst>
          </p:cNvPr>
          <p:cNvSpPr>
            <a:spLocks noGrp="1"/>
          </p:cNvSpPr>
          <p:nvPr>
            <p:ph idx="1"/>
          </p:nvPr>
        </p:nvSpPr>
        <p:spPr/>
        <p:txBody>
          <a:bodyPr/>
          <a:lstStyle/>
          <a:p>
            <a:r>
              <a:rPr lang="zh-CN" altLang="en-US"/>
              <a:t>均方差（</a:t>
            </a:r>
            <a:r>
              <a:rPr lang="en-US" altLang="zh-CN"/>
              <a:t>Mean squared error</a:t>
            </a:r>
            <a:r>
              <a:rPr lang="zh-CN" altLang="en-US"/>
              <a:t>，</a:t>
            </a:r>
            <a:r>
              <a:rPr lang="en-US" altLang="zh-CN"/>
              <a:t>MSE</a:t>
            </a:r>
            <a:r>
              <a:rPr lang="zh-CN" altLang="en-US"/>
              <a:t>），该指标计算的是拟合数据和原始数据对应样本点的误差的平方和的均值，其值越小说明拟合效果越好。由于</a:t>
            </a:r>
            <a:r>
              <a:rPr lang="en-US" altLang="zh-CN"/>
              <a:t>MSE</a:t>
            </a:r>
            <a:r>
              <a:rPr lang="zh-CN" altLang="en-US"/>
              <a:t>与我们的目标变量的量纲不一致，为了保证量纲一致性，我们需要对</a:t>
            </a:r>
            <a:r>
              <a:rPr lang="en-US" altLang="zh-CN"/>
              <a:t>MSE</a:t>
            </a:r>
            <a:r>
              <a:rPr lang="zh-CN" altLang="en-US"/>
              <a:t>进行开方，即均方根误差（</a:t>
            </a:r>
            <a:r>
              <a:rPr lang="en-US" altLang="zh-CN"/>
              <a:t>RMSE</a:t>
            </a:r>
            <a:r>
              <a:rPr lang="zh-CN" altLang="en-US"/>
              <a:t>）：均方根误差 </a:t>
            </a:r>
            <a:r>
              <a:rPr lang="en-US" altLang="zh-CN"/>
              <a:t>Root Mean Squared Error</a:t>
            </a:r>
            <a:r>
              <a:rPr lang="zh-CN" altLang="en-US"/>
              <a:t>（</a:t>
            </a:r>
            <a:r>
              <a:rPr lang="en-US" altLang="zh-CN"/>
              <a:t>RMSE</a:t>
            </a:r>
            <a:r>
              <a:rPr lang="zh-CN" altLang="en-US"/>
              <a:t>）</a:t>
            </a:r>
          </a:p>
        </p:txBody>
      </p:sp>
      <p:sp>
        <p:nvSpPr>
          <p:cNvPr id="4" name="灯片编号占位符 3">
            <a:extLst>
              <a:ext uri="{FF2B5EF4-FFF2-40B4-BE49-F238E27FC236}">
                <a16:creationId xmlns:a16="http://schemas.microsoft.com/office/drawing/2014/main" id="{35ED91D2-CC30-4849-3AD8-13288B1BCD44}"/>
              </a:ext>
            </a:extLst>
          </p:cNvPr>
          <p:cNvSpPr>
            <a:spLocks noGrp="1"/>
          </p:cNvSpPr>
          <p:nvPr>
            <p:ph type="sldNum" sz="quarter" idx="4294967295"/>
          </p:nvPr>
        </p:nvSpPr>
        <p:spPr>
          <a:xfrm>
            <a:off x="0" y="0"/>
            <a:ext cx="0" cy="0"/>
          </a:xfrm>
        </p:spPr>
        <p:txBody>
          <a:bodyPr/>
          <a:lstStyle/>
          <a:p>
            <a:fld id="{6FEF61FC-4DDC-4DA2-9F64-B4CD5E4EB23D}" type="slidenum">
              <a:rPr lang="zh-CN" altLang="en-US" smtClean="0"/>
              <a:t>56</a:t>
            </a:fld>
            <a:endParaRPr lang="zh-CN" altLang="en-US"/>
          </a:p>
        </p:txBody>
      </p:sp>
      <p:pic>
        <p:nvPicPr>
          <p:cNvPr id="1026" name="Picture 2">
            <a:extLst>
              <a:ext uri="{FF2B5EF4-FFF2-40B4-BE49-F238E27FC236}">
                <a16:creationId xmlns:a16="http://schemas.microsoft.com/office/drawing/2014/main" id="{C2CC2B2C-9307-BC69-E33F-F1EEC0F10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103675"/>
            <a:ext cx="5486664" cy="200655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AE6E0DC-6839-BF8B-AE73-2927CBAD1B51}"/>
              </a:ext>
            </a:extLst>
          </p:cNvPr>
          <p:cNvPicPr>
            <a:picLocks noChangeAspect="1"/>
          </p:cNvPicPr>
          <p:nvPr/>
        </p:nvPicPr>
        <p:blipFill>
          <a:blip r:embed="rId3"/>
          <a:stretch>
            <a:fillRect/>
          </a:stretch>
        </p:blipFill>
        <p:spPr>
          <a:xfrm>
            <a:off x="6428608" y="4152003"/>
            <a:ext cx="5181866" cy="1828894"/>
          </a:xfrm>
          <a:prstGeom prst="rect">
            <a:avLst/>
          </a:prstGeom>
        </p:spPr>
      </p:pic>
    </p:spTree>
    <p:extLst>
      <p:ext uri="{BB962C8B-B14F-4D97-AF65-F5344CB8AC3E}">
        <p14:creationId xmlns:p14="http://schemas.microsoft.com/office/powerpoint/2010/main" val="4209826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5175" y="1500853"/>
            <a:ext cx="10276115" cy="3600986"/>
          </a:xfrm>
          <a:prstGeom prst="rect">
            <a:avLst/>
          </a:prstGeom>
          <a:noFill/>
        </p:spPr>
        <p:txBody>
          <a:bodyPr wrap="square" rtlCol="0">
            <a:spAutoFit/>
          </a:bodyPr>
          <a:lstStyle/>
          <a:p>
            <a:r>
              <a:rPr lang="zh-CN" altLang="en-US" sz="3600" b="1">
                <a:latin typeface="微软雅黑" panose="020B0503020204020204" pitchFamily="34" charset="-122"/>
                <a:ea typeface="微软雅黑" panose="020B0503020204020204" pitchFamily="34" charset="-122"/>
              </a:rPr>
              <a:t>模型</a:t>
            </a:r>
            <a:r>
              <a:rPr lang="zh-CN" altLang="en-US" sz="3600" b="1" dirty="0">
                <a:latin typeface="微软雅黑" panose="020B0503020204020204" pitchFamily="34" charset="-122"/>
                <a:ea typeface="微软雅黑" panose="020B0503020204020204" pitchFamily="34" charset="-122"/>
              </a:rPr>
              <a:t>评估的数学原理</a:t>
            </a:r>
            <a:endParaRPr lang="en-US" altLang="zh-CN" sz="3600" b="1" dirty="0">
              <a:latin typeface="微软雅黑" panose="020B0503020204020204" pitchFamily="34" charset="-122"/>
              <a:ea typeface="微软雅黑" panose="020B0503020204020204" pitchFamily="34" charset="-122"/>
            </a:endParaRPr>
          </a:p>
          <a:p>
            <a:pPr marL="457200" indent="-457200">
              <a:buAutoNum type="arabicParenBoth"/>
            </a:pPr>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的理解</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首先来看</a:t>
            </a:r>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，要想理解</a:t>
            </a:r>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，得先了解三个新的概念：</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整体平方和 </a:t>
            </a:r>
            <a:r>
              <a:rPr lang="en-US" altLang="zh-CN" sz="2400" b="1" dirty="0">
                <a:latin typeface="微软雅黑" panose="020B0503020204020204" pitchFamily="34" charset="-122"/>
                <a:ea typeface="微软雅黑" panose="020B0503020204020204" pitchFamily="34" charset="-122"/>
              </a:rPr>
              <a:t>TSS</a:t>
            </a:r>
            <a:r>
              <a:rPr lang="en-US" altLang="zh-CN" sz="2400" dirty="0">
                <a:latin typeface="微软雅黑" panose="020B0503020204020204" pitchFamily="34" charset="-122"/>
                <a:ea typeface="微软雅黑" panose="020B0503020204020204" pitchFamily="34" charset="-122"/>
              </a:rPr>
              <a:t>(Total Sum of Squares)</a:t>
            </a: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残差平方和 </a:t>
            </a:r>
            <a:r>
              <a:rPr lang="en-US" altLang="zh-CN" sz="2400" b="1" dirty="0">
                <a:latin typeface="微软雅黑" panose="020B0503020204020204" pitchFamily="34" charset="-122"/>
                <a:ea typeface="微软雅黑" panose="020B0503020204020204" pitchFamily="34" charset="-122"/>
              </a:rPr>
              <a:t>RSS</a:t>
            </a:r>
            <a:r>
              <a:rPr lang="en-US" altLang="zh-CN" sz="2400" dirty="0">
                <a:latin typeface="微软雅黑" panose="020B0503020204020204" pitchFamily="34" charset="-122"/>
                <a:ea typeface="微软雅黑" panose="020B0503020204020204" pitchFamily="34" charset="-122"/>
              </a:rPr>
              <a:t>(Residual Sum of Squares)</a:t>
            </a: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解释平方和 </a:t>
            </a:r>
            <a:r>
              <a:rPr lang="en-US" altLang="zh-CN" sz="2400" b="1" dirty="0">
                <a:latin typeface="微软雅黑" panose="020B0503020204020204" pitchFamily="34" charset="-122"/>
                <a:ea typeface="微软雅黑" panose="020B0503020204020204" pitchFamily="34" charset="-122"/>
              </a:rPr>
              <a:t>ESS</a:t>
            </a:r>
            <a:r>
              <a:rPr lang="en-US" altLang="zh-CN" sz="2400" dirty="0">
                <a:latin typeface="微软雅黑" panose="020B0503020204020204" pitchFamily="34" charset="-122"/>
                <a:ea typeface="微软雅黑" panose="020B0503020204020204" pitchFamily="34" charset="-122"/>
              </a:rPr>
              <a:t>(Explained Sum of Squares)</a:t>
            </a: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307975" y="160337"/>
            <a:ext cx="4698722" cy="769441"/>
          </a:xfrm>
          <a:prstGeom prst="rect">
            <a:avLst/>
          </a:prstGeom>
        </p:spPr>
        <p:txBody>
          <a:bodyPr wrap="none">
            <a:spAutoFit/>
          </a:bodyPr>
          <a:lstStyle/>
          <a:p>
            <a:pPr algn="ctr"/>
            <a:r>
              <a:rPr lang="zh-CN" altLang="en-US" sz="4400" b="1">
                <a:latin typeface="微软雅黑" panose="020B0503020204020204" pitchFamily="34" charset="-122"/>
                <a:ea typeface="微软雅黑" panose="020B0503020204020204" pitchFamily="34" charset="-122"/>
              </a:rPr>
              <a:t>线性回归模型评估</a:t>
            </a:r>
            <a:endParaRPr lang="zh-CN" altLang="en-US" sz="4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5743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007" y="1323184"/>
            <a:ext cx="4797426" cy="3046988"/>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模型</a:t>
            </a:r>
            <a:r>
              <a:rPr lang="zh-CN" altLang="en-US" sz="2400" b="1" dirty="0">
                <a:latin typeface="微软雅黑" panose="020B0503020204020204" pitchFamily="34" charset="-122"/>
                <a:ea typeface="微软雅黑" panose="020B0503020204020204" pitchFamily="34" charset="-122"/>
              </a:rPr>
              <a:t>评估的数学原理</a:t>
            </a:r>
          </a:p>
          <a:p>
            <a:pPr marL="457200" indent="-457200">
              <a:buAutoNum type="arabicParenBoth"/>
            </a:pPr>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的理解</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相关的内容解释都</a:t>
            </a:r>
            <a:r>
              <a:rPr lang="zh-CN" altLang="en-US" sz="2400">
                <a:latin typeface="微软雅黑" panose="020B0503020204020204" pitchFamily="34" charset="-122"/>
                <a:ea typeface="微软雅黑" panose="020B0503020204020204" pitchFamily="34" charset="-122"/>
              </a:rPr>
              <a:t>绘制在图</a:t>
            </a:r>
            <a:r>
              <a:rPr lang="zh-CN" altLang="en-US" sz="2400" dirty="0">
                <a:latin typeface="微软雅黑" panose="020B0503020204020204" pitchFamily="34" charset="-122"/>
                <a:ea typeface="微软雅黑" panose="020B0503020204020204" pitchFamily="34" charset="-122"/>
              </a:rPr>
              <a:t>中</a:t>
            </a:r>
            <a:r>
              <a:rPr lang="en-US" altLang="zh-CN" sz="2400" dirty="0">
                <a:latin typeface="微软雅黑" panose="020B0503020204020204" pitchFamily="34" charset="-122"/>
                <a:ea typeface="微软雅黑" panose="020B0503020204020204" pitchFamily="34" charset="-122"/>
              </a:rPr>
              <a:t>:</a:t>
            </a:r>
          </a:p>
          <a:p>
            <a:r>
              <a:rPr lang="zh-CN" altLang="en-US" sz="2400" dirty="0">
                <a:latin typeface="微软雅黑" panose="020B0503020204020204" pitchFamily="34" charset="-122"/>
                <a:ea typeface="微软雅黑" panose="020B0503020204020204" pitchFamily="34" charset="-122"/>
              </a:rPr>
              <a:t>其中</a:t>
            </a:r>
            <a:r>
              <a:rPr lang="en-US" altLang="zh-CN" sz="2400" dirty="0">
                <a:latin typeface="微软雅黑" panose="020B0503020204020204" pitchFamily="34" charset="-122"/>
                <a:ea typeface="微软雅黑" panose="020B0503020204020204" pitchFamily="34" charset="-122"/>
              </a:rPr>
              <a:t>Yi</a:t>
            </a:r>
            <a:r>
              <a:rPr lang="zh-CN" altLang="en-US" sz="2400" dirty="0">
                <a:latin typeface="微软雅黑" panose="020B0503020204020204" pitchFamily="34" charset="-122"/>
                <a:ea typeface="微软雅黑" panose="020B0503020204020204" pitchFamily="34" charset="-122"/>
              </a:rPr>
              <a:t>为实际值</a:t>
            </a:r>
            <a:endParaRPr lang="en-US" altLang="zh-CN" sz="2400" dirty="0">
              <a:latin typeface="微软雅黑" panose="020B0503020204020204" pitchFamily="34" charset="-122"/>
              <a:ea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rPr>
              <a:t>Yfitted</a:t>
            </a:r>
            <a:r>
              <a:rPr lang="zh-CN" altLang="en-US" sz="2400" dirty="0">
                <a:latin typeface="微软雅黑" panose="020B0503020204020204" pitchFamily="34" charset="-122"/>
                <a:ea typeface="微软雅黑" panose="020B0503020204020204" pitchFamily="34" charset="-122"/>
              </a:rPr>
              <a:t>为预测值</a:t>
            </a:r>
            <a:endParaRPr lang="en-US" altLang="zh-CN" sz="2400" dirty="0">
              <a:latin typeface="微软雅黑" panose="020B0503020204020204" pitchFamily="34" charset="-122"/>
              <a:ea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rPr>
              <a:t>Ymean</a:t>
            </a:r>
            <a:r>
              <a:rPr lang="zh-CN" altLang="en-US" sz="2400" dirty="0">
                <a:latin typeface="微软雅黑" panose="020B0503020204020204" pitchFamily="34" charset="-122"/>
                <a:ea typeface="微软雅黑" panose="020B0503020204020204" pitchFamily="34" charset="-122"/>
              </a:rPr>
              <a:t>为所有散点的平均值</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为图片简洁，散点未绘制在其中</a:t>
            </a:r>
            <a:endParaRPr lang="en-US" altLang="zh-CN" sz="2400" dirty="0">
              <a:latin typeface="微软雅黑" panose="020B0503020204020204" pitchFamily="34" charset="-122"/>
              <a:ea typeface="微软雅黑" panose="020B0503020204020204" pitchFamily="34" charset="-122"/>
            </a:endParaRP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299954" y="100386"/>
            <a:ext cx="4698722" cy="769441"/>
          </a:xfrm>
          <a:prstGeom prst="rect">
            <a:avLst/>
          </a:prstGeom>
        </p:spPr>
        <p:txBody>
          <a:bodyPr wrap="none">
            <a:spAutoFit/>
          </a:bodyPr>
          <a:lstStyle/>
          <a:p>
            <a:pPr algn="ctr"/>
            <a:r>
              <a:rPr lang="zh-CN" altLang="en-US" sz="4400" b="1">
                <a:latin typeface="微软雅黑" panose="020B0503020204020204" pitchFamily="34" charset="-122"/>
                <a:ea typeface="微软雅黑" panose="020B0503020204020204" pitchFamily="34" charset="-122"/>
              </a:rPr>
              <a:t>线性回归</a:t>
            </a:r>
            <a:r>
              <a:rPr lang="zh-CN" altLang="en-US" sz="4400" b="1" dirty="0">
                <a:latin typeface="微软雅黑" panose="020B0503020204020204" pitchFamily="34" charset="-122"/>
                <a:ea typeface="微软雅黑" panose="020B0503020204020204" pitchFamily="34" charset="-122"/>
              </a:rPr>
              <a:t>模型评估</a:t>
            </a: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433" y="876683"/>
            <a:ext cx="6677485" cy="5085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8701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917575" y="1398322"/>
                <a:ext cx="10276115" cy="4479688"/>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模型</a:t>
                </a:r>
                <a:r>
                  <a:rPr lang="zh-CN" altLang="en-US" sz="2400" b="1" dirty="0">
                    <a:latin typeface="微软雅黑" panose="020B0503020204020204" pitchFamily="34" charset="-122"/>
                    <a:ea typeface="微软雅黑" panose="020B0503020204020204" pitchFamily="34" charset="-122"/>
                  </a:rPr>
                  <a:t>评估的数学原理</a:t>
                </a:r>
              </a:p>
              <a:p>
                <a:pPr marL="457200" indent="-457200">
                  <a:buAutoNum type="arabicParenBoth"/>
                </a:pPr>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的理解</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的公式为</a:t>
                </a:r>
                <a:r>
                  <a:rPr lang="en-US" altLang="zh-CN" sz="24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b="0" i="0" dirty="0" smtClean="0">
                        <a:latin typeface="Cambria Math"/>
                        <a:ea typeface="微软雅黑" panose="020B0503020204020204" pitchFamily="34" charset="-122"/>
                      </a:rPr>
                      <m:t> </m:t>
                    </m:r>
                  </m:oMath>
                </a14:m>
                <a:endParaRPr lang="en-US" altLang="zh-CN" sz="2400" b="0" i="0" dirty="0">
                  <a:latin typeface="Cambria Math"/>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a:ea typeface="微软雅黑" panose="020B0503020204020204" pitchFamily="34" charset="-122"/>
                        </a:rPr>
                        <m:t>1 −</m:t>
                      </m:r>
                      <m:f>
                        <m:fPr>
                          <m:ctrlPr>
                            <a:rPr lang="en-US" altLang="zh-CN" sz="2400" i="1" dirty="0" smtClean="0">
                              <a:latin typeface="Cambria Math" panose="02040503050406030204" pitchFamily="18" charset="0"/>
                              <a:ea typeface="微软雅黑" panose="020B0503020204020204" pitchFamily="34" charset="-122"/>
                            </a:rPr>
                          </m:ctrlPr>
                        </m:fPr>
                        <m:num>
                          <m:r>
                            <a:rPr lang="en-US" altLang="zh-CN" sz="2400" i="1" dirty="0" smtClean="0">
                              <a:latin typeface="Cambria Math"/>
                              <a:ea typeface="微软雅黑" panose="020B0503020204020204" pitchFamily="34" charset="-122"/>
                            </a:rPr>
                            <m:t>𝑅𝑆𝑆</m:t>
                          </m:r>
                        </m:num>
                        <m:den>
                          <m:r>
                            <a:rPr lang="en-US" altLang="zh-CN" sz="2400" i="1" dirty="0" smtClean="0">
                              <a:latin typeface="Cambria Math"/>
                              <a:ea typeface="微软雅黑" panose="020B0503020204020204" pitchFamily="34" charset="-122"/>
                            </a:rPr>
                            <m:t>𝑇𝑆𝑆</m:t>
                          </m:r>
                        </m:den>
                      </m:f>
                    </m:oMath>
                  </m:oMathPara>
                </a14:m>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当</a:t>
                </a:r>
                <a:r>
                  <a:rPr lang="en-US" altLang="zh-CN" sz="2400" dirty="0">
                    <a:latin typeface="微软雅黑" panose="020B0503020204020204" pitchFamily="34" charset="-122"/>
                    <a:ea typeface="微软雅黑" panose="020B0503020204020204" pitchFamily="34" charset="-122"/>
                  </a:rPr>
                  <a:t>RSS</a:t>
                </a:r>
                <a:r>
                  <a:rPr lang="zh-CN" altLang="en-US" sz="2400" dirty="0">
                    <a:latin typeface="微软雅黑" panose="020B0503020204020204" pitchFamily="34" charset="-122"/>
                    <a:ea typeface="微软雅黑" panose="020B0503020204020204" pitchFamily="34" charset="-122"/>
                  </a:rPr>
                  <a:t>趋向于</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的时候，说明实际值基本都落在了拟合曲线上，其拟合程度非常高，那么此时</a:t>
                </a:r>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趋向于</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，所以在实战当中，</a:t>
                </a:r>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越大（越接近</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），其拟合程度越高。</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不过也不是拟合程度越高越好，当拟合程度过高的时候，可能会导致过拟合</a:t>
                </a:r>
                <a:r>
                  <a:rPr lang="zh-CN" altLang="en-US" sz="2400">
                    <a:latin typeface="微软雅黑" panose="020B0503020204020204" pitchFamily="34" charset="-122"/>
                    <a:ea typeface="微软雅黑" panose="020B0503020204020204" pitchFamily="34" charset="-122"/>
                  </a:rPr>
                  <a:t>的现象。</a:t>
                </a:r>
                <a:endParaRPr lang="en-US" altLang="zh-CN" sz="2400" dirty="0">
                  <a:latin typeface="微软雅黑" panose="020B0503020204020204" pitchFamily="34" charset="-122"/>
                  <a:ea typeface="微软雅黑" panose="020B0503020204020204" pitchFamily="34"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917575" y="1398322"/>
                <a:ext cx="10276115" cy="4479688"/>
              </a:xfrm>
              <a:prstGeom prst="rect">
                <a:avLst/>
              </a:prstGeom>
              <a:blipFill>
                <a:blip r:embed="rId2"/>
                <a:stretch>
                  <a:fillRect l="-1128" t="-1088" r="-593" b="-2177"/>
                </a:stretch>
              </a:blipFill>
            </p:spPr>
            <p:txBody>
              <a:bodyPr/>
              <a:lstStyle/>
              <a:p>
                <a:r>
                  <a:rPr lang="zh-CN" altLang="en-US">
                    <a:noFill/>
                  </a:rPr>
                  <a:t> </a:t>
                </a:r>
              </a:p>
            </p:txBody>
          </p:sp>
        </mc:Fallback>
      </mc:AlternateContent>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155575" y="72105"/>
            <a:ext cx="5109091" cy="830997"/>
          </a:xfrm>
          <a:prstGeom prst="rect">
            <a:avLst/>
          </a:prstGeom>
        </p:spPr>
        <p:txBody>
          <a:bodyPr wrap="none">
            <a:spAutoFit/>
          </a:bodyPr>
          <a:lstStyle/>
          <a:p>
            <a:pPr algn="ctr"/>
            <a:r>
              <a:rPr lang="zh-CN" altLang="en-US" sz="4800" b="1">
                <a:latin typeface="微软雅黑" panose="020B0503020204020204" pitchFamily="34" charset="-122"/>
                <a:ea typeface="微软雅黑" panose="020B0503020204020204" pitchFamily="34" charset="-122"/>
              </a:rPr>
              <a:t>线性回归</a:t>
            </a:r>
            <a:r>
              <a:rPr lang="zh-CN" altLang="en-US" sz="4800" b="1" dirty="0">
                <a:latin typeface="微软雅黑" panose="020B0503020204020204" pitchFamily="34" charset="-122"/>
                <a:ea typeface="微软雅黑" panose="020B0503020204020204" pitchFamily="34" charset="-122"/>
              </a:rPr>
              <a:t>模型评估</a:t>
            </a: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93206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7975" y="160337"/>
            <a:ext cx="3570208" cy="769441"/>
          </a:xfrm>
          <a:prstGeom prst="rect">
            <a:avLst/>
          </a:prstGeom>
        </p:spPr>
        <p:txBody>
          <a:bodyPr wrap="none">
            <a:spAutoFit/>
          </a:bodyPr>
          <a:lstStyle/>
          <a:p>
            <a:r>
              <a:rPr lang="zh-CN" altLang="en-US" sz="4400" b="1">
                <a:latin typeface="微软雅黑" panose="020B0503020204020204" pitchFamily="34" charset="-122"/>
                <a:ea typeface="微软雅黑" panose="020B0503020204020204" pitchFamily="34" charset="-122"/>
              </a:rPr>
              <a:t>一</a:t>
            </a:r>
            <a:r>
              <a:rPr lang="zh-CN" altLang="en-US" sz="4400" b="1" dirty="0">
                <a:latin typeface="微软雅黑" panose="020B0503020204020204" pitchFamily="34" charset="-122"/>
                <a:ea typeface="微软雅黑" panose="020B0503020204020204" pitchFamily="34" charset="-122"/>
              </a:rPr>
              <a:t>元线性回归</a:t>
            </a:r>
          </a:p>
        </p:txBody>
      </p:sp>
      <p:sp>
        <p:nvSpPr>
          <p:cNvPr id="2" name="TextBox 1"/>
          <p:cNvSpPr txBox="1"/>
          <p:nvPr/>
        </p:nvSpPr>
        <p:spPr>
          <a:xfrm>
            <a:off x="957942" y="1676400"/>
            <a:ext cx="10276115" cy="255454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案例</a:t>
            </a:r>
            <a:r>
              <a:rPr lang="zh-CN" altLang="en-US" sz="3200" b="1" dirty="0">
                <a:latin typeface="微软雅黑" panose="020B0503020204020204" pitchFamily="34" charset="-122"/>
                <a:ea typeface="微软雅黑" panose="020B0503020204020204" pitchFamily="34" charset="-122"/>
              </a:rPr>
              <a:t>实战 ：不同行业工作年限与收入的线性回归模型</a:t>
            </a:r>
            <a:endParaRPr lang="en-US" altLang="zh-CN" sz="3200" b="1"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这里我们首先以目前比较火的</a:t>
            </a:r>
            <a:r>
              <a:rPr lang="en-US" altLang="zh-CN" sz="3200" dirty="0">
                <a:latin typeface="微软雅黑" panose="020B0503020204020204" pitchFamily="34" charset="-122"/>
                <a:ea typeface="微软雅黑" panose="020B0503020204020204" pitchFamily="34" charset="-122"/>
              </a:rPr>
              <a:t>IT</a:t>
            </a:r>
            <a:r>
              <a:rPr lang="zh-CN" altLang="en-US" sz="3200" dirty="0">
                <a:latin typeface="微软雅黑" panose="020B0503020204020204" pitchFamily="34" charset="-122"/>
                <a:ea typeface="微软雅黑" panose="020B0503020204020204" pitchFamily="34" charset="-122"/>
              </a:rPr>
              <a:t>行业为例，这里选取的是北京地区的</a:t>
            </a:r>
            <a:r>
              <a:rPr lang="en-US" altLang="zh-CN" sz="3200" dirty="0">
                <a:latin typeface="微软雅黑" panose="020B0503020204020204" pitchFamily="34" charset="-122"/>
                <a:ea typeface="微软雅黑" panose="020B0503020204020204" pitchFamily="34" charset="-122"/>
              </a:rPr>
              <a:t>IT</a:t>
            </a:r>
            <a:r>
              <a:rPr lang="zh-CN" altLang="en-US" sz="3200" dirty="0">
                <a:latin typeface="微软雅黑" panose="020B0503020204020204" pitchFamily="34" charset="-122"/>
                <a:ea typeface="微软雅黑" panose="020B0503020204020204" pitchFamily="34" charset="-122"/>
              </a:rPr>
              <a:t>行业工龄分布于</a:t>
            </a:r>
            <a:r>
              <a:rPr lang="en-US" altLang="zh-CN" sz="3200" dirty="0">
                <a:latin typeface="微软雅黑" panose="020B0503020204020204" pitchFamily="34" charset="-122"/>
                <a:ea typeface="微软雅黑" panose="020B0503020204020204" pitchFamily="34" charset="-122"/>
              </a:rPr>
              <a:t>0-8</a:t>
            </a:r>
            <a:r>
              <a:rPr lang="zh-CN" altLang="en-US" sz="3200" dirty="0">
                <a:latin typeface="微软雅黑" panose="020B0503020204020204" pitchFamily="34" charset="-122"/>
                <a:ea typeface="微软雅黑" panose="020B0503020204020204" pitchFamily="34" charset="-122"/>
              </a:rPr>
              <a:t>年的</a:t>
            </a:r>
            <a:r>
              <a:rPr lang="en-US" altLang="zh-CN" sz="3200" dirty="0">
                <a:latin typeface="微软雅黑" panose="020B0503020204020204" pitchFamily="34" charset="-122"/>
                <a:ea typeface="微软雅黑" panose="020B0503020204020204" pitchFamily="34" charset="-122"/>
              </a:rPr>
              <a:t>100</a:t>
            </a:r>
            <a:r>
              <a:rPr lang="zh-CN" altLang="en-US" sz="3200" dirty="0">
                <a:latin typeface="微软雅黑" panose="020B0503020204020204" pitchFamily="34" charset="-122"/>
                <a:ea typeface="微软雅黑" panose="020B0503020204020204" pitchFamily="34" charset="-122"/>
              </a:rPr>
              <a:t>个</a:t>
            </a:r>
            <a:r>
              <a:rPr lang="en-US" altLang="zh-CN" sz="3200" dirty="0">
                <a:latin typeface="微软雅黑" panose="020B0503020204020204" pitchFamily="34" charset="-122"/>
                <a:ea typeface="微软雅黑" panose="020B0503020204020204" pitchFamily="34" charset="-122"/>
              </a:rPr>
              <a:t>IT</a:t>
            </a:r>
            <a:r>
              <a:rPr lang="zh-CN" altLang="en-US" sz="3200" dirty="0">
                <a:latin typeface="微软雅黑" panose="020B0503020204020204" pitchFamily="34" charset="-122"/>
                <a:ea typeface="微软雅黑" panose="020B0503020204020204" pitchFamily="34" charset="-122"/>
              </a:rPr>
              <a:t>工程师月</a:t>
            </a:r>
            <a:r>
              <a:rPr lang="zh-CN" altLang="en-US" sz="3200">
                <a:latin typeface="微软雅黑" panose="020B0503020204020204" pitchFamily="34" charset="-122"/>
                <a:ea typeface="微软雅黑" panose="020B0503020204020204" pitchFamily="34" charset="-122"/>
              </a:rPr>
              <a:t>工资情况。实验课中我们将分析其他行业的情况。</a:t>
            </a:r>
            <a:endParaRPr lang="en-US" altLang="zh-CN" sz="3200" dirty="0">
              <a:latin typeface="微软雅黑" panose="020B0503020204020204" pitchFamily="34" charset="-122"/>
              <a:ea typeface="微软雅黑" panose="020B0503020204020204" pitchFamily="34" charset="-122"/>
            </a:endParaRP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954954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12776" y="1280103"/>
                <a:ext cx="6340198" cy="2393476"/>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模型</a:t>
                </a:r>
                <a:r>
                  <a:rPr lang="zh-CN" altLang="en-US" sz="2400" b="1" dirty="0">
                    <a:latin typeface="微软雅黑" panose="020B0503020204020204" pitchFamily="34" charset="-122"/>
                    <a:ea typeface="微软雅黑" panose="020B0503020204020204" pitchFamily="34" charset="-122"/>
                  </a:rPr>
                  <a:t>评估的数学原理</a:t>
                </a:r>
              </a:p>
              <a:p>
                <a:pPr marL="457200" indent="-457200">
                  <a:buAutoNum type="arabicParenBoth"/>
                </a:pPr>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的理解</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举例来说，对于以下数据：</a:t>
                </a:r>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d>
                      <m:dPr>
                        <m:begChr m:val="{"/>
                        <m:endChr m:val=""/>
                        <m:ctrlPr>
                          <a:rPr lang="en-US" altLang="zh-CN" sz="2400" i="1">
                            <a:latin typeface="Cambria Math" panose="02040503050406030204" pitchFamily="18" charset="0"/>
                            <a:ea typeface="微软雅黑" panose="020B0503020204020204" pitchFamily="34" charset="-122"/>
                          </a:rPr>
                        </m:ctrlPr>
                      </m:dPr>
                      <m:e>
                        <m:eqArr>
                          <m:eqArrPr>
                            <m:ctrlPr>
                              <a:rPr lang="en-US" altLang="zh-CN" sz="2400" i="1">
                                <a:latin typeface="Cambria Math" panose="02040503050406030204" pitchFamily="18" charset="0"/>
                                <a:ea typeface="微软雅黑" panose="020B0503020204020204" pitchFamily="34" charset="-122"/>
                              </a:rPr>
                            </m:ctrlPr>
                          </m:eqArrPr>
                          <m:e>
                            <m:r>
                              <a:rPr lang="en-US" altLang="zh-CN" sz="2400" i="1">
                                <a:latin typeface="Cambria Math"/>
                                <a:ea typeface="微软雅黑" panose="020B0503020204020204" pitchFamily="34" charset="-122"/>
                              </a:rPr>
                              <m:t>𝑥</m:t>
                            </m:r>
                            <m:r>
                              <a:rPr lang="en-US" altLang="zh-CN" sz="2400" i="1">
                                <a:latin typeface="Cambria Math"/>
                                <a:ea typeface="微软雅黑" panose="020B0503020204020204" pitchFamily="34" charset="-122"/>
                              </a:rPr>
                              <m:t>=</m:t>
                            </m:r>
                            <m:d>
                              <m:dPr>
                                <m:begChr m:val="["/>
                                <m:endChr m:val="]"/>
                                <m:ctrlPr>
                                  <a:rPr lang="en-US" altLang="zh-CN" sz="2400" i="1">
                                    <a:latin typeface="Cambria Math" panose="02040503050406030204" pitchFamily="18" charset="0"/>
                                    <a:ea typeface="微软雅黑" panose="020B0503020204020204" pitchFamily="34" charset="-122"/>
                                  </a:rPr>
                                </m:ctrlPr>
                              </m:dPr>
                              <m:e>
                                <m:r>
                                  <a:rPr lang="en-US" altLang="zh-CN" sz="2400" i="1">
                                    <a:latin typeface="Cambria Math"/>
                                    <a:ea typeface="微软雅黑" panose="020B0503020204020204" pitchFamily="34" charset="-122"/>
                                  </a:rPr>
                                  <m:t>1,2,3</m:t>
                                </m:r>
                              </m:e>
                            </m:d>
                          </m:e>
                          <m:e>
                            <m:r>
                              <a:rPr lang="en-US" altLang="zh-CN" sz="2400" i="1">
                                <a:latin typeface="Cambria Math"/>
                                <a:ea typeface="微软雅黑" panose="020B0503020204020204" pitchFamily="34" charset="-122"/>
                              </a:rPr>
                              <m:t>𝑦</m:t>
                            </m:r>
                            <m:r>
                              <a:rPr lang="en-US" altLang="zh-CN" sz="2400" i="1">
                                <a:latin typeface="Cambria Math"/>
                                <a:ea typeface="微软雅黑" panose="020B0503020204020204" pitchFamily="34" charset="-122"/>
                              </a:rPr>
                              <m:t>=</m:t>
                            </m:r>
                            <m:d>
                              <m:dPr>
                                <m:begChr m:val="["/>
                                <m:endChr m:val="]"/>
                                <m:ctrlPr>
                                  <a:rPr lang="en-US" altLang="zh-CN" sz="2400" i="1">
                                    <a:latin typeface="Cambria Math" panose="02040503050406030204" pitchFamily="18" charset="0"/>
                                    <a:ea typeface="微软雅黑" panose="020B0503020204020204" pitchFamily="34" charset="-122"/>
                                  </a:rPr>
                                </m:ctrlPr>
                              </m:dPr>
                              <m:e>
                                <m:r>
                                  <a:rPr lang="en-US" altLang="zh-CN" sz="2400" i="1">
                                    <a:latin typeface="Cambria Math"/>
                                    <a:ea typeface="微软雅黑" panose="020B0503020204020204" pitchFamily="34" charset="-122"/>
                                  </a:rPr>
                                  <m:t>3,4,5</m:t>
                                </m:r>
                              </m:e>
                            </m:d>
                          </m:e>
                        </m:eqArr>
                      </m:e>
                    </m:d>
                  </m:oMath>
                </a14:m>
                <a:endParaRPr lang="en-US" altLang="zh-CN" sz="2400" dirty="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其</a:t>
                </a:r>
                <a:r>
                  <a:rPr lang="zh-CN" altLang="en-US" sz="2400" dirty="0">
                    <a:latin typeface="微软雅黑" panose="020B0503020204020204" pitchFamily="34" charset="-122"/>
                    <a:ea typeface="微软雅黑" panose="020B0503020204020204" pitchFamily="34" charset="-122"/>
                  </a:rPr>
                  <a:t>拟合方程为</a:t>
                </a:r>
                <a:r>
                  <a:rPr lang="en-US" altLang="zh-CN" sz="2400" dirty="0">
                    <a:latin typeface="微软雅黑" panose="020B0503020204020204" pitchFamily="34" charset="-122"/>
                    <a:ea typeface="微软雅黑" panose="020B0503020204020204" pitchFamily="34" charset="-122"/>
                  </a:rPr>
                  <a:t>:</a:t>
                </a:r>
              </a:p>
              <a:p>
                <a:r>
                  <a:rPr lang="en-US" altLang="zh-CN" sz="2400" dirty="0">
                    <a:latin typeface="微软雅黑" panose="020B0503020204020204" pitchFamily="34" charset="-122"/>
                    <a:ea typeface="微软雅黑" panose="020B0503020204020204" pitchFamily="34" charset="-122"/>
                  </a:rPr>
                  <a:t>y = x + 2</a:t>
                </a:r>
              </a:p>
            </p:txBody>
          </p:sp>
        </mc:Choice>
        <mc:Fallback xmlns="">
          <p:sp>
            <p:nvSpPr>
              <p:cNvPr id="2" name="TextBox 1"/>
              <p:cNvSpPr txBox="1">
                <a:spLocks noRot="1" noChangeAspect="1" noMove="1" noResize="1" noEditPoints="1" noAdjustHandles="1" noChangeArrowheads="1" noChangeShapeType="1" noTextEdit="1"/>
              </p:cNvSpPr>
              <p:nvPr/>
            </p:nvSpPr>
            <p:spPr>
              <a:xfrm>
                <a:off x="612776" y="1280103"/>
                <a:ext cx="6340198" cy="2393476"/>
              </a:xfrm>
              <a:prstGeom prst="rect">
                <a:avLst/>
              </a:prstGeom>
              <a:blipFill>
                <a:blip r:embed="rId2"/>
                <a:stretch>
                  <a:fillRect l="-1827" t="-2036" b="-4835"/>
                </a:stretch>
              </a:blipFill>
            </p:spPr>
            <p:txBody>
              <a:bodyPr/>
              <a:lstStyle/>
              <a:p>
                <a:r>
                  <a:rPr lang="zh-CN" altLang="en-US">
                    <a:noFill/>
                  </a:rPr>
                  <a:t> </a:t>
                </a:r>
              </a:p>
            </p:txBody>
          </p:sp>
        </mc:Fallback>
      </mc:AlternateContent>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307975" y="134642"/>
            <a:ext cx="4698722" cy="769441"/>
          </a:xfrm>
          <a:prstGeom prst="rect">
            <a:avLst/>
          </a:prstGeom>
        </p:spPr>
        <p:txBody>
          <a:bodyPr wrap="none">
            <a:spAutoFit/>
          </a:bodyPr>
          <a:lstStyle/>
          <a:p>
            <a:pPr algn="ctr"/>
            <a:r>
              <a:rPr lang="zh-CN" altLang="en-US" sz="4400" b="1">
                <a:latin typeface="微软雅黑" panose="020B0503020204020204" pitchFamily="34" charset="-122"/>
                <a:ea typeface="微软雅黑" panose="020B0503020204020204" pitchFamily="34" charset="-122"/>
              </a:rPr>
              <a:t>线性回归</a:t>
            </a:r>
            <a:r>
              <a:rPr lang="zh-CN" altLang="en-US" sz="4400" b="1" dirty="0">
                <a:latin typeface="微软雅黑" panose="020B0503020204020204" pitchFamily="34" charset="-122"/>
                <a:ea typeface="微软雅黑" panose="020B0503020204020204" pitchFamily="34" charset="-122"/>
              </a:rPr>
              <a:t>模型评估</a:t>
            </a: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986" name="Picture 2" descr="https://uploader.shimo.im/f/PbUIYpLy06MmPilb.png!orig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2551" y="1905000"/>
            <a:ext cx="4799616" cy="3892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952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5175" y="1348453"/>
                <a:ext cx="10276115" cy="1532343"/>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模型</a:t>
                </a:r>
                <a:r>
                  <a:rPr lang="zh-CN" altLang="en-US" sz="2400" b="1" dirty="0">
                    <a:latin typeface="微软雅黑" panose="020B0503020204020204" pitchFamily="34" charset="-122"/>
                    <a:ea typeface="微软雅黑" panose="020B0503020204020204" pitchFamily="34" charset="-122"/>
                  </a:rPr>
                  <a:t>评估的数学原理</a:t>
                </a:r>
              </a:p>
              <a:p>
                <a:pPr marL="457200" indent="-457200">
                  <a:buAutoNum type="arabicParenBoth"/>
                </a:pPr>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的理解</a:t>
                </a:r>
                <a:endParaRPr lang="en-US" altLang="zh-CN" sz="2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a:ea typeface="微软雅黑" panose="020B0503020204020204" pitchFamily="34" charset="-122"/>
                            </a:rPr>
                            <m:t>𝑦</m:t>
                          </m:r>
                        </m:e>
                        <m:sub>
                          <m:r>
                            <a:rPr lang="en-US" altLang="zh-CN" sz="2400" b="0" i="1" smtClean="0">
                              <a:latin typeface="Cambria Math"/>
                              <a:ea typeface="微软雅黑" panose="020B0503020204020204" pitchFamily="34" charset="-122"/>
                            </a:rPr>
                            <m:t>𝑚𝑒𝑎𝑛</m:t>
                          </m:r>
                        </m:sub>
                      </m:sSub>
                      <m:r>
                        <a:rPr lang="en-US" altLang="zh-CN" sz="2400" b="0" i="1" smtClean="0">
                          <a:latin typeface="Cambria Math"/>
                          <a:ea typeface="微软雅黑" panose="020B0503020204020204" pitchFamily="34" charset="-122"/>
                        </a:rPr>
                        <m:t>=</m:t>
                      </m:r>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a:ea typeface="微软雅黑" panose="020B0503020204020204" pitchFamily="34" charset="-122"/>
                            </a:rPr>
                            <m:t>3+4+5</m:t>
                          </m:r>
                        </m:num>
                        <m:den>
                          <m:r>
                            <a:rPr lang="en-US" altLang="zh-CN" sz="2400" b="0" i="1" smtClean="0">
                              <a:latin typeface="Cambria Math"/>
                              <a:ea typeface="微软雅黑" panose="020B0503020204020204" pitchFamily="34" charset="-122"/>
                            </a:rPr>
                            <m:t>3</m:t>
                          </m:r>
                        </m:den>
                      </m:f>
                      <m:r>
                        <a:rPr lang="en-US" altLang="zh-CN" sz="2400" b="0" i="1" smtClean="0">
                          <a:latin typeface="Cambria Math"/>
                          <a:ea typeface="微软雅黑" panose="020B0503020204020204" pitchFamily="34" charset="-122"/>
                        </a:rPr>
                        <m:t>=4</m:t>
                      </m:r>
                    </m:oMath>
                  </m:oMathPara>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65175" y="1348453"/>
                <a:ext cx="10276115" cy="1532343"/>
              </a:xfrm>
              <a:prstGeom prst="rect">
                <a:avLst/>
              </a:prstGeom>
              <a:blipFill>
                <a:blip r:embed="rId2"/>
                <a:stretch>
                  <a:fillRect l="-1128" t="-3175"/>
                </a:stretch>
              </a:blipFill>
            </p:spPr>
            <p:txBody>
              <a:bodyPr/>
              <a:lstStyle/>
              <a:p>
                <a:r>
                  <a:rPr lang="zh-CN" altLang="en-US">
                    <a:noFill/>
                  </a:rPr>
                  <a:t> </a:t>
                </a:r>
              </a:p>
            </p:txBody>
          </p:sp>
        </mc:Fallback>
      </mc:AlternateContent>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183649" y="201732"/>
            <a:ext cx="4698722" cy="769441"/>
          </a:xfrm>
          <a:prstGeom prst="rect">
            <a:avLst/>
          </a:prstGeom>
        </p:spPr>
        <p:txBody>
          <a:bodyPr wrap="none">
            <a:spAutoFit/>
          </a:bodyPr>
          <a:lstStyle/>
          <a:p>
            <a:pPr algn="ctr"/>
            <a:r>
              <a:rPr lang="zh-CN" altLang="en-US" sz="4400" b="1">
                <a:latin typeface="微软雅黑" panose="020B0503020204020204" pitchFamily="34" charset="-122"/>
                <a:ea typeface="微软雅黑" panose="020B0503020204020204" pitchFamily="34" charset="-122"/>
              </a:rPr>
              <a:t>线性回归</a:t>
            </a:r>
            <a:r>
              <a:rPr lang="zh-CN" altLang="en-US" sz="4400" b="1" dirty="0">
                <a:latin typeface="微软雅黑" panose="020B0503020204020204" pitchFamily="34" charset="-122"/>
                <a:ea typeface="微软雅黑" panose="020B0503020204020204" pitchFamily="34" charset="-122"/>
              </a:rPr>
              <a:t>模型评估</a:t>
            </a: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3073309"/>
            <a:ext cx="11068050"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828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CCF4A-2686-0FD3-ECD5-66A0577430AD}"/>
              </a:ext>
            </a:extLst>
          </p:cNvPr>
          <p:cNvSpPr>
            <a:spLocks noGrp="1"/>
          </p:cNvSpPr>
          <p:nvPr>
            <p:ph type="ctrTitle"/>
          </p:nvPr>
        </p:nvSpPr>
        <p:spPr/>
        <p:txBody>
          <a:bodyPr/>
          <a:lstStyle/>
          <a:p>
            <a:r>
              <a:rPr lang="zh-CN" altLang="en-US" sz="4400" b="1"/>
              <a:t>模型正则化</a:t>
            </a:r>
          </a:p>
        </p:txBody>
      </p:sp>
    </p:spTree>
    <p:extLst>
      <p:ext uri="{BB962C8B-B14F-4D97-AF65-F5344CB8AC3E}">
        <p14:creationId xmlns:p14="http://schemas.microsoft.com/office/powerpoint/2010/main" val="241710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0059" y="84054"/>
            <a:ext cx="3877985" cy="830997"/>
          </a:xfrm>
          <a:prstGeom prst="rect">
            <a:avLst/>
          </a:prstGeom>
        </p:spPr>
        <p:txBody>
          <a:bodyPr wrap="none">
            <a:spAutoFit/>
          </a:bodyPr>
          <a:lstStyle/>
          <a:p>
            <a:r>
              <a:rPr lang="zh-CN" altLang="en-US" sz="4800" b="1">
                <a:latin typeface="微软雅黑" panose="020B0503020204020204" pitchFamily="34" charset="-122"/>
                <a:ea typeface="微软雅黑" panose="020B0503020204020204" pitchFamily="34" charset="-122"/>
              </a:rPr>
              <a:t>一</a:t>
            </a:r>
            <a:r>
              <a:rPr lang="zh-CN" altLang="en-US" sz="4800" b="1" dirty="0">
                <a:latin typeface="微软雅黑" panose="020B0503020204020204" pitchFamily="34" charset="-122"/>
                <a:ea typeface="微软雅黑" panose="020B0503020204020204" pitchFamily="34" charset="-122"/>
              </a:rPr>
              <a:t>元线性回归</a:t>
            </a:r>
          </a:p>
        </p:txBody>
      </p:sp>
      <p:sp>
        <p:nvSpPr>
          <p:cNvPr id="2" name="TextBox 1"/>
          <p:cNvSpPr txBox="1"/>
          <p:nvPr/>
        </p:nvSpPr>
        <p:spPr>
          <a:xfrm>
            <a:off x="666635" y="1296134"/>
            <a:ext cx="11144365" cy="646331"/>
          </a:xfrm>
          <a:prstGeom prst="rect">
            <a:avLst/>
          </a:prstGeom>
          <a:noFill/>
        </p:spPr>
        <p:txBody>
          <a:bodyPr wrap="square" rtlCol="0">
            <a:spAutoFit/>
          </a:bodyPr>
          <a:lstStyle/>
          <a:p>
            <a:r>
              <a:rPr lang="zh-CN" altLang="en-US" sz="3600" b="1">
                <a:latin typeface="微软雅黑" panose="020B0503020204020204" pitchFamily="34" charset="-122"/>
                <a:ea typeface="微软雅黑" panose="020B0503020204020204" pitchFamily="34" charset="-122"/>
              </a:rPr>
              <a:t>案例</a:t>
            </a:r>
            <a:r>
              <a:rPr lang="zh-CN" altLang="en-US" sz="3600" b="1" dirty="0">
                <a:latin typeface="微软雅黑" panose="020B0503020204020204" pitchFamily="34" charset="-122"/>
                <a:ea typeface="微软雅黑" panose="020B0503020204020204" pitchFamily="34" charset="-122"/>
              </a:rPr>
              <a:t>实战 ：不同行业工作年限与收入的</a:t>
            </a:r>
            <a:r>
              <a:rPr lang="zh-CN" altLang="en-US" sz="3600" b="1">
                <a:latin typeface="微软雅黑" panose="020B0503020204020204" pitchFamily="34" charset="-122"/>
                <a:ea typeface="微软雅黑" panose="020B0503020204020204" pitchFamily="34" charset="-122"/>
              </a:rPr>
              <a:t>线性回归模型</a:t>
            </a:r>
            <a:endParaRPr lang="en-US" altLang="zh-CN" sz="3600" b="1" dirty="0">
              <a:latin typeface="微软雅黑" panose="020B0503020204020204" pitchFamily="34" charset="-122"/>
              <a:ea typeface="微软雅黑" panose="020B0503020204020204" pitchFamily="34" charset="-122"/>
            </a:endParaRP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4578" name="Picture 2" descr="C:\Users\hemq\Downloads\第三章_线性回归模型\第三章：线性回归模型\线性回归展示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133600"/>
            <a:ext cx="6172075" cy="407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578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4333" y="183454"/>
            <a:ext cx="3877985" cy="830997"/>
          </a:xfrm>
          <a:prstGeom prst="rect">
            <a:avLst/>
          </a:prstGeom>
        </p:spPr>
        <p:txBody>
          <a:bodyPr wrap="none">
            <a:spAutoFit/>
          </a:bodyPr>
          <a:lstStyle/>
          <a:p>
            <a:r>
              <a:rPr lang="zh-CN" altLang="en-US" sz="4800" b="1">
                <a:latin typeface="微软雅黑" panose="020B0503020204020204" pitchFamily="34" charset="-122"/>
                <a:ea typeface="微软雅黑" panose="020B0503020204020204" pitchFamily="34" charset="-122"/>
              </a:rPr>
              <a:t>一</a:t>
            </a:r>
            <a:r>
              <a:rPr lang="zh-CN" altLang="en-US" sz="4800" b="1" dirty="0">
                <a:latin typeface="微软雅黑" panose="020B0503020204020204" pitchFamily="34" charset="-122"/>
                <a:ea typeface="微软雅黑" panose="020B0503020204020204" pitchFamily="34" charset="-122"/>
              </a:rPr>
              <a:t>元线性回归</a:t>
            </a:r>
          </a:p>
        </p:txBody>
      </p:sp>
      <p:sp>
        <p:nvSpPr>
          <p:cNvPr id="2" name="TextBox 1"/>
          <p:cNvSpPr txBox="1"/>
          <p:nvPr/>
        </p:nvSpPr>
        <p:spPr>
          <a:xfrm>
            <a:off x="307975" y="1051621"/>
            <a:ext cx="11747667" cy="1569660"/>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模型</a:t>
            </a:r>
            <a:r>
              <a:rPr lang="zh-CN" altLang="en-US" sz="3200" b="1" dirty="0">
                <a:latin typeface="微软雅黑" panose="020B0503020204020204" pitchFamily="34" charset="-122"/>
                <a:ea typeface="微软雅黑" panose="020B0503020204020204" pitchFamily="34" charset="-122"/>
              </a:rPr>
              <a:t>优化 </a:t>
            </a:r>
            <a:r>
              <a:rPr lang="en-US"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一元多次线性回归模型</a:t>
            </a:r>
          </a:p>
          <a:p>
            <a:r>
              <a:rPr lang="zh-CN" altLang="en-US" sz="3200" dirty="0">
                <a:latin typeface="微软雅黑" panose="020B0503020204020204" pitchFamily="34" charset="-122"/>
                <a:ea typeface="微软雅黑" panose="020B0503020204020204" pitchFamily="34" charset="-122"/>
              </a:rPr>
              <a:t>比如下图根据一元二次线性回归模型形成的曲线更契合散点图背后的趋势</a:t>
            </a: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7650" name="Picture 2" descr="C:\Users\hemq\Downloads\第三章_线性回归模型\第三章：线性回归模型\一元二次曲线.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514600"/>
            <a:ext cx="5852158"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205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48382-34A0-4731-84F6-2FF294E05885}"/>
              </a:ext>
            </a:extLst>
          </p:cNvPr>
          <p:cNvSpPr>
            <a:spLocks noGrp="1"/>
          </p:cNvSpPr>
          <p:nvPr>
            <p:ph type="title"/>
          </p:nvPr>
        </p:nvSpPr>
        <p:spPr/>
        <p:txBody>
          <a:bodyPr/>
          <a:lstStyle/>
          <a:p>
            <a:r>
              <a:rPr lang="zh-CN" altLang="en-US" sz="4400" b="1"/>
              <a:t>一元多项式线性回归</a:t>
            </a:r>
            <a:endParaRPr lang="zh-CN" altLang="en-US" sz="4400" b="1" dirty="0"/>
          </a:p>
        </p:txBody>
      </p:sp>
      <p:pic>
        <p:nvPicPr>
          <p:cNvPr id="4" name="图片 3">
            <a:extLst>
              <a:ext uri="{FF2B5EF4-FFF2-40B4-BE49-F238E27FC236}">
                <a16:creationId xmlns:a16="http://schemas.microsoft.com/office/drawing/2014/main" id="{B9842612-B6C2-4539-B85D-351DFCB7C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8532" y="1079616"/>
            <a:ext cx="4871446" cy="3456093"/>
          </a:xfrm>
          <a:prstGeom prst="rect">
            <a:avLst/>
          </a:prstGeom>
        </p:spPr>
      </p:pic>
      <p:sp>
        <p:nvSpPr>
          <p:cNvPr id="8" name="文本框 7">
            <a:extLst>
              <a:ext uri="{FF2B5EF4-FFF2-40B4-BE49-F238E27FC236}">
                <a16:creationId xmlns:a16="http://schemas.microsoft.com/office/drawing/2014/main" id="{4824B9AE-3AE4-4F05-8110-C7D1F8FD3819}"/>
              </a:ext>
            </a:extLst>
          </p:cNvPr>
          <p:cNvSpPr txBox="1"/>
          <p:nvPr/>
        </p:nvSpPr>
        <p:spPr>
          <a:xfrm>
            <a:off x="1286936" y="4535709"/>
            <a:ext cx="1107996" cy="646331"/>
          </a:xfrm>
          <a:prstGeom prst="rect">
            <a:avLst/>
          </a:prstGeom>
          <a:noFill/>
        </p:spPr>
        <p:txBody>
          <a:bodyPr wrap="none" rtlCol="0">
            <a:spAutoFit/>
          </a:bodyPr>
          <a:lstStyle/>
          <a:p>
            <a:r>
              <a:rPr lang="zh-CN" altLang="en-US" sz="3600" dirty="0"/>
              <a:t>模型</a:t>
            </a:r>
          </a:p>
        </p:txBody>
      </p:sp>
      <p:sp>
        <p:nvSpPr>
          <p:cNvPr id="9" name="文本框 8">
            <a:extLst>
              <a:ext uri="{FF2B5EF4-FFF2-40B4-BE49-F238E27FC236}">
                <a16:creationId xmlns:a16="http://schemas.microsoft.com/office/drawing/2014/main" id="{A9EF1202-D3E2-4759-8DB3-428F7A3D2E54}"/>
              </a:ext>
            </a:extLst>
          </p:cNvPr>
          <p:cNvSpPr txBox="1"/>
          <p:nvPr/>
        </p:nvSpPr>
        <p:spPr>
          <a:xfrm>
            <a:off x="965731" y="5518537"/>
            <a:ext cx="1826141" cy="584775"/>
          </a:xfrm>
          <a:prstGeom prst="rect">
            <a:avLst/>
          </a:prstGeom>
          <a:noFill/>
        </p:spPr>
        <p:txBody>
          <a:bodyPr wrap="none" rtlCol="0">
            <a:spAutoFit/>
          </a:bodyPr>
          <a:lstStyle/>
          <a:p>
            <a:r>
              <a:rPr lang="zh-CN" altLang="en-US" sz="3200" dirty="0"/>
              <a:t>损失函数</a:t>
            </a:r>
          </a:p>
        </p:txBody>
      </p:sp>
      <p:pic>
        <p:nvPicPr>
          <p:cNvPr id="5" name="图片 4">
            <a:extLst>
              <a:ext uri="{FF2B5EF4-FFF2-40B4-BE49-F238E27FC236}">
                <a16:creationId xmlns:a16="http://schemas.microsoft.com/office/drawing/2014/main" id="{4E32DD39-B8AC-09DA-CE97-18ACF519AB5D}"/>
              </a:ext>
            </a:extLst>
          </p:cNvPr>
          <p:cNvPicPr>
            <a:picLocks noChangeAspect="1"/>
          </p:cNvPicPr>
          <p:nvPr/>
        </p:nvPicPr>
        <p:blipFill>
          <a:blip r:embed="rId3"/>
          <a:stretch>
            <a:fillRect/>
          </a:stretch>
        </p:blipFill>
        <p:spPr>
          <a:xfrm>
            <a:off x="2501039" y="4401600"/>
            <a:ext cx="5867400" cy="887656"/>
          </a:xfrm>
          <a:prstGeom prst="rect">
            <a:avLst/>
          </a:prstGeom>
        </p:spPr>
      </p:pic>
      <p:pic>
        <p:nvPicPr>
          <p:cNvPr id="10" name="图片 9">
            <a:extLst>
              <a:ext uri="{FF2B5EF4-FFF2-40B4-BE49-F238E27FC236}">
                <a16:creationId xmlns:a16="http://schemas.microsoft.com/office/drawing/2014/main" id="{E10CBF0B-AE27-6450-746C-16DFC15367D0}"/>
              </a:ext>
            </a:extLst>
          </p:cNvPr>
          <p:cNvPicPr>
            <a:picLocks noChangeAspect="1"/>
          </p:cNvPicPr>
          <p:nvPr/>
        </p:nvPicPr>
        <p:blipFill>
          <a:blip r:embed="rId4"/>
          <a:stretch>
            <a:fillRect/>
          </a:stretch>
        </p:blipFill>
        <p:spPr>
          <a:xfrm>
            <a:off x="2969141" y="5346070"/>
            <a:ext cx="4419600" cy="975755"/>
          </a:xfrm>
          <a:prstGeom prst="rect">
            <a:avLst/>
          </a:prstGeom>
        </p:spPr>
      </p:pic>
    </p:spTree>
    <p:extLst>
      <p:ext uri="{BB962C8B-B14F-4D97-AF65-F5344CB8AC3E}">
        <p14:creationId xmlns:p14="http://schemas.microsoft.com/office/powerpoint/2010/main" val="34979399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7AAEC-2B57-4116-B2B2-DE029C812AEE}"/>
              </a:ext>
            </a:extLst>
          </p:cNvPr>
          <p:cNvSpPr>
            <a:spLocks noGrp="1"/>
          </p:cNvSpPr>
          <p:nvPr>
            <p:ph type="title"/>
          </p:nvPr>
        </p:nvSpPr>
        <p:spPr/>
        <p:txBody>
          <a:bodyPr/>
          <a:lstStyle/>
          <a:p>
            <a:r>
              <a:rPr lang="zh-CN" altLang="en-US" sz="3200" b="1"/>
              <a:t>一元多项式线性回归的阶数</a:t>
            </a:r>
            <a:endParaRPr lang="zh-CN" altLang="en-US" dirty="0"/>
          </a:p>
        </p:txBody>
      </p:sp>
      <p:pic>
        <p:nvPicPr>
          <p:cNvPr id="4" name="图片 3">
            <a:extLst>
              <a:ext uri="{FF2B5EF4-FFF2-40B4-BE49-F238E27FC236}">
                <a16:creationId xmlns:a16="http://schemas.microsoft.com/office/drawing/2014/main" id="{F96B57CC-7830-4B3E-BC33-96C9DF770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52227"/>
            <a:ext cx="8229600" cy="5905773"/>
          </a:xfrm>
          <a:prstGeom prst="rect">
            <a:avLst/>
          </a:prstGeom>
        </p:spPr>
      </p:pic>
      <p:sp>
        <p:nvSpPr>
          <p:cNvPr id="7" name="矩形 6">
            <a:extLst>
              <a:ext uri="{FF2B5EF4-FFF2-40B4-BE49-F238E27FC236}">
                <a16:creationId xmlns:a16="http://schemas.microsoft.com/office/drawing/2014/main" id="{538C87D5-8731-4585-BEF9-5317BCD1E3FB}"/>
              </a:ext>
            </a:extLst>
          </p:cNvPr>
          <p:cNvSpPr/>
          <p:nvPr/>
        </p:nvSpPr>
        <p:spPr>
          <a:xfrm>
            <a:off x="8534401" y="5715000"/>
            <a:ext cx="3505200" cy="646331"/>
          </a:xfrm>
          <a:prstGeom prst="rect">
            <a:avLst/>
          </a:prstGeom>
        </p:spPr>
        <p:txBody>
          <a:bodyPr wrap="square">
            <a:spAutoFit/>
          </a:bodyPr>
          <a:lstStyle/>
          <a:p>
            <a:r>
              <a:rPr lang="en-US" altLang="zh-CN" sz="3600" dirty="0">
                <a:solidFill>
                  <a:srgbClr val="000000"/>
                </a:solidFill>
                <a:latin typeface="CMMI10"/>
              </a:rPr>
              <a:t>M </a:t>
            </a:r>
            <a:r>
              <a:rPr lang="en-US" altLang="zh-CN" sz="3600" dirty="0">
                <a:solidFill>
                  <a:srgbClr val="000000"/>
                </a:solidFill>
                <a:latin typeface="CMR10"/>
              </a:rPr>
              <a:t>= 9 </a:t>
            </a:r>
            <a:r>
              <a:rPr lang="zh-CN" altLang="en-US" sz="3600">
                <a:solidFill>
                  <a:srgbClr val="000000"/>
                </a:solidFill>
                <a:latin typeface="CMSY10"/>
              </a:rPr>
              <a:t>→</a:t>
            </a:r>
            <a:r>
              <a:rPr lang="en-US" altLang="zh-CN" sz="3600">
                <a:solidFill>
                  <a:srgbClr val="000000"/>
                </a:solidFill>
                <a:latin typeface="CMSY10"/>
              </a:rPr>
              <a:t> </a:t>
            </a:r>
            <a:r>
              <a:rPr lang="en-US" altLang="zh-CN" sz="3600" dirty="0">
                <a:solidFill>
                  <a:srgbClr val="000000"/>
                </a:solidFill>
                <a:latin typeface="CMMI10"/>
              </a:rPr>
              <a:t>R</a:t>
            </a:r>
            <a:r>
              <a:rPr lang="en-US" altLang="zh-CN" sz="3600">
                <a:solidFill>
                  <a:srgbClr val="000000"/>
                </a:solidFill>
                <a:latin typeface="CMR10"/>
              </a:rPr>
              <a:t>(</a:t>
            </a:r>
            <a:r>
              <a:rPr lang="en-US" altLang="zh-CN" sz="3600" dirty="0">
                <a:solidFill>
                  <a:srgbClr val="000000"/>
                </a:solidFill>
                <a:latin typeface="CMMIB10"/>
              </a:rPr>
              <a:t>w</a:t>
            </a:r>
            <a:r>
              <a:rPr lang="en-US" altLang="zh-CN" sz="3600" dirty="0">
                <a:solidFill>
                  <a:srgbClr val="000000"/>
                </a:solidFill>
                <a:latin typeface="CMR10"/>
              </a:rPr>
              <a:t>) </a:t>
            </a:r>
            <a:r>
              <a:rPr lang="en-US" altLang="zh-CN" sz="3600">
                <a:solidFill>
                  <a:srgbClr val="000000"/>
                </a:solidFill>
                <a:latin typeface="CMR10"/>
              </a:rPr>
              <a:t>= 0</a:t>
            </a:r>
            <a:endParaRPr lang="zh-CN" altLang="en-US" sz="3600" dirty="0">
              <a:solidFill>
                <a:srgbClr val="FF0000"/>
              </a:solidFill>
            </a:endParaRPr>
          </a:p>
        </p:txBody>
      </p:sp>
    </p:spTree>
    <p:extLst>
      <p:ext uri="{BB962C8B-B14F-4D97-AF65-F5344CB8AC3E}">
        <p14:creationId xmlns:p14="http://schemas.microsoft.com/office/powerpoint/2010/main" val="60381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过拟合</a:t>
            </a:r>
          </a:p>
        </p:txBody>
      </p:sp>
      <p:pic>
        <p:nvPicPr>
          <p:cNvPr id="4" name="图片 3">
            <a:extLst>
              <a:ext uri="{FF2B5EF4-FFF2-40B4-BE49-F238E27FC236}">
                <a16:creationId xmlns:a16="http://schemas.microsoft.com/office/drawing/2014/main" id="{175BD7DC-4A03-CBFD-B027-0DDC07783D1D}"/>
              </a:ext>
            </a:extLst>
          </p:cNvPr>
          <p:cNvPicPr>
            <a:picLocks noChangeAspect="1"/>
          </p:cNvPicPr>
          <p:nvPr/>
        </p:nvPicPr>
        <p:blipFill>
          <a:blip r:embed="rId2"/>
          <a:stretch>
            <a:fillRect/>
          </a:stretch>
        </p:blipFill>
        <p:spPr>
          <a:xfrm>
            <a:off x="1066800" y="1066800"/>
            <a:ext cx="9753600" cy="5180414"/>
          </a:xfrm>
          <a:prstGeom prst="rect">
            <a:avLst/>
          </a:prstGeom>
        </p:spPr>
      </p:pic>
    </p:spTree>
    <p:extLst>
      <p:ext uri="{BB962C8B-B14F-4D97-AF65-F5344CB8AC3E}">
        <p14:creationId xmlns:p14="http://schemas.microsoft.com/office/powerpoint/2010/main" val="899184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5175" y="1460566"/>
            <a:ext cx="11198226" cy="3170099"/>
          </a:xfrm>
          <a:prstGeom prst="rect">
            <a:avLst/>
          </a:prstGeom>
          <a:noFill/>
        </p:spPr>
        <p:txBody>
          <a:bodyPr wrap="square" rtlCol="0">
            <a:spAutoFit/>
          </a:bodyPr>
          <a:lstStyle/>
          <a:p>
            <a:r>
              <a:rPr lang="zh-CN" altLang="en-US" sz="4000">
                <a:latin typeface="微软雅黑" panose="020B0503020204020204" pitchFamily="34" charset="-122"/>
                <a:ea typeface="微软雅黑" panose="020B0503020204020204" pitchFamily="34" charset="-122"/>
              </a:rPr>
              <a:t>过拟合是</a:t>
            </a:r>
            <a:r>
              <a:rPr lang="zh-CN" altLang="en-US" sz="4000" dirty="0">
                <a:latin typeface="微软雅黑" panose="020B0503020204020204" pitchFamily="34" charset="-122"/>
                <a:ea typeface="微软雅黑" panose="020B0503020204020204" pitchFamily="34" charset="-122"/>
              </a:rPr>
              <a:t>指模型在训练样本中拟合程度过高，虽然它很好地贴合了训练集数据，但是却丧失了泛化能力，模型不具有推广性（即如果换了训练集以外的数据就达不到较好的预测效果），</a:t>
            </a:r>
            <a:r>
              <a:rPr lang="zh-CN" altLang="en-US" sz="4000">
                <a:latin typeface="微软雅黑" panose="020B0503020204020204" pitchFamily="34" charset="-122"/>
                <a:ea typeface="微软雅黑" panose="020B0503020204020204" pitchFamily="34" charset="-122"/>
              </a:rPr>
              <a:t>导致在</a:t>
            </a:r>
            <a:r>
              <a:rPr lang="en-US" altLang="zh-CN" sz="4000">
                <a:latin typeface="微软雅黑" panose="020B0503020204020204" pitchFamily="34" charset="-122"/>
                <a:ea typeface="微软雅黑" panose="020B0503020204020204" pitchFamily="34" charset="-122"/>
              </a:rPr>
              <a:t>x</a:t>
            </a:r>
            <a:r>
              <a:rPr lang="zh-CN" altLang="en-US" sz="4000">
                <a:latin typeface="微软雅黑" panose="020B0503020204020204" pitchFamily="34" charset="-122"/>
                <a:ea typeface="微软雅黑" panose="020B0503020204020204" pitchFamily="34" charset="-122"/>
              </a:rPr>
              <a:t>新的数据集（测试集）中</a:t>
            </a:r>
            <a:r>
              <a:rPr lang="zh-CN" altLang="en-US" sz="4000" dirty="0">
                <a:latin typeface="微软雅黑" panose="020B0503020204020204" pitchFamily="34" charset="-122"/>
                <a:ea typeface="微软雅黑" panose="020B0503020204020204" pitchFamily="34" charset="-122"/>
              </a:rPr>
              <a:t>表现</a:t>
            </a:r>
            <a:r>
              <a:rPr lang="zh-CN" altLang="en-US" sz="4000">
                <a:latin typeface="微软雅黑" panose="020B0503020204020204" pitchFamily="34" charset="-122"/>
                <a:ea typeface="微软雅黑" panose="020B0503020204020204" pitchFamily="34" charset="-122"/>
              </a:rPr>
              <a:t>不佳。</a:t>
            </a:r>
            <a:endParaRPr lang="en-US" altLang="zh-CN" sz="4000" dirty="0">
              <a:latin typeface="微软雅黑" panose="020B0503020204020204" pitchFamily="34" charset="-122"/>
              <a:ea typeface="微软雅黑" panose="020B0503020204020204" pitchFamily="34" charset="-122"/>
            </a:endParaRP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86651" y="125554"/>
            <a:ext cx="2031325" cy="830997"/>
          </a:xfrm>
          <a:prstGeom prst="rect">
            <a:avLst/>
          </a:prstGeom>
        </p:spPr>
        <p:txBody>
          <a:bodyPr wrap="none">
            <a:spAutoFit/>
          </a:bodyPr>
          <a:lstStyle/>
          <a:p>
            <a:pPr algn="ctr"/>
            <a:r>
              <a:rPr lang="zh-CN" altLang="en-US" sz="4800" b="1">
                <a:latin typeface="微软雅黑" panose="020B0503020204020204" pitchFamily="34" charset="-122"/>
                <a:ea typeface="微软雅黑" panose="020B0503020204020204" pitchFamily="34" charset="-122"/>
              </a:rPr>
              <a:t>过拟合</a:t>
            </a:r>
            <a:endParaRPr lang="zh-CN" altLang="en-US" sz="4800" b="1" dirty="0">
              <a:latin typeface="微软雅黑" panose="020B0503020204020204" pitchFamily="34" charset="-122"/>
              <a:ea typeface="微软雅黑" panose="020B0503020204020204" pitchFamily="34" charset="-122"/>
            </a:endParaRP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717411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过拟合与欠拟合</a:t>
            </a:r>
          </a:p>
        </p:txBody>
      </p:sp>
      <p:sp>
        <p:nvSpPr>
          <p:cNvPr id="3" name="内容占位符 2"/>
          <p:cNvSpPr>
            <a:spLocks noGrp="1"/>
          </p:cNvSpPr>
          <p:nvPr>
            <p:ph idx="1"/>
          </p:nvPr>
        </p:nvSpPr>
        <p:spPr>
          <a:xfrm>
            <a:off x="609600" y="974513"/>
            <a:ext cx="10972800" cy="4817533"/>
          </a:xfrm>
        </p:spPr>
        <p:txBody>
          <a:bodyPr/>
          <a:lstStyle/>
          <a:p>
            <a:pPr lvl="1">
              <a:buFont typeface="Wingdings" panose="05000000000000000000" charset="0"/>
              <a:buChar char="n"/>
            </a:pPr>
            <a:r>
              <a:rPr lang="zh-CN" altLang="en-US" sz="3600" b="1">
                <a:solidFill>
                  <a:srgbClr val="2279FE"/>
                </a:solidFill>
                <a:sym typeface="+mn-ea"/>
              </a:rPr>
              <a:t>过拟合</a:t>
            </a:r>
            <a:endParaRPr lang="zh-CN" altLang="en-US" sz="3600" b="1">
              <a:solidFill>
                <a:srgbClr val="2279FE"/>
              </a:solidFill>
            </a:endParaRPr>
          </a:p>
          <a:p>
            <a:pPr marL="609600" lvl="1" indent="0" algn="just">
              <a:buFont typeface="Wingdings" panose="05000000000000000000" charset="0"/>
              <a:buNone/>
            </a:pPr>
            <a:r>
              <a:rPr lang="zh-CN" altLang="en-US" sz="3600" b="1">
                <a:sym typeface="+mn-ea"/>
              </a:rPr>
              <a:t>当数据中存在大量噪声并被机器学习算法捕获时，可以看成当模型或算法对训练数据拟合得“太好”时，会发生过拟合。</a:t>
            </a:r>
            <a:endParaRPr lang="en-US" altLang="zh-CN" sz="3600" b="1">
              <a:sym typeface="+mn-ea"/>
            </a:endParaRPr>
          </a:p>
          <a:p>
            <a:pPr lvl="1">
              <a:buFont typeface="Wingdings" panose="05000000000000000000" charset="0"/>
              <a:buChar char="n"/>
            </a:pPr>
            <a:r>
              <a:rPr lang="zh-CN" altLang="en-US" sz="4000" b="1">
                <a:solidFill>
                  <a:srgbClr val="2279FE"/>
                </a:solidFill>
                <a:sym typeface="+mn-ea"/>
              </a:rPr>
              <a:t>欠</a:t>
            </a:r>
            <a:r>
              <a:rPr lang="zh-CN" altLang="en-US" sz="4000" b="1">
                <a:solidFill>
                  <a:srgbClr val="2279FE"/>
                </a:solidFill>
              </a:rPr>
              <a:t>拟合</a:t>
            </a:r>
          </a:p>
          <a:p>
            <a:pPr marL="609600" lvl="1" indent="0" algn="just">
              <a:buFont typeface="Wingdings" panose="05000000000000000000" charset="0"/>
              <a:buNone/>
            </a:pPr>
            <a:r>
              <a:rPr lang="zh-CN" altLang="en-US" sz="3600" b="1"/>
              <a:t>当机器学习算法无法捕获数据的潜在趋势时，可以看成当模型或算法无法很好地拟合数据时，会发生欠拟合。</a:t>
            </a:r>
          </a:p>
          <a:p>
            <a:pPr marL="609600" lvl="1" indent="0" algn="just">
              <a:buFont typeface="Wingdings" panose="05000000000000000000" charset="0"/>
              <a:buNone/>
            </a:pPr>
            <a:endParaRPr lang="zh-CN" altLang="en-US" sz="3600" b="1"/>
          </a:p>
          <a:p>
            <a:pPr marL="609600" lvl="1" indent="0">
              <a:buFont typeface="Wingdings" panose="05000000000000000000" charset="0"/>
              <a:buNone/>
            </a:pPr>
            <a:endParaRPr lang="zh-CN" altLang="en-US" sz="2000" b="0"/>
          </a:p>
        </p:txBody>
      </p:sp>
    </p:spTree>
    <p:extLst>
      <p:ext uri="{BB962C8B-B14F-4D97-AF65-F5344CB8AC3E}">
        <p14:creationId xmlns:p14="http://schemas.microsoft.com/office/powerpoint/2010/main" val="409210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7975" y="160337"/>
            <a:ext cx="2441694" cy="769441"/>
          </a:xfrm>
          <a:prstGeom prst="rect">
            <a:avLst/>
          </a:prstGeom>
        </p:spPr>
        <p:txBody>
          <a:bodyPr wrap="none">
            <a:spAutoFit/>
          </a:bodyPr>
          <a:lstStyle/>
          <a:p>
            <a:r>
              <a:rPr lang="zh-CN" altLang="en-US" sz="4400" b="1">
                <a:latin typeface="微软雅黑" panose="020B0503020204020204" pitchFamily="34" charset="-122"/>
                <a:ea typeface="微软雅黑" panose="020B0503020204020204" pitchFamily="34" charset="-122"/>
              </a:rPr>
              <a:t>线性回归</a:t>
            </a:r>
            <a:endParaRPr lang="zh-CN" altLang="en-US" sz="4400" b="1" dirty="0">
              <a:latin typeface="微软雅黑" panose="020B0503020204020204" pitchFamily="34" charset="-122"/>
              <a:ea typeface="微软雅黑" panose="020B0503020204020204" pitchFamily="34" charset="-122"/>
            </a:endParaRPr>
          </a:p>
        </p:txBody>
      </p:sp>
      <p:sp>
        <p:nvSpPr>
          <p:cNvPr id="2" name="TextBox 1"/>
          <p:cNvSpPr txBox="1"/>
          <p:nvPr/>
        </p:nvSpPr>
        <p:spPr>
          <a:xfrm>
            <a:off x="762000" y="1314651"/>
            <a:ext cx="10276115" cy="58477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案例实战 ：</a:t>
            </a:r>
            <a:r>
              <a:rPr lang="en-US" altLang="zh-CN" sz="3200" b="1">
                <a:latin typeface="微软雅黑" panose="020B0503020204020204" pitchFamily="34" charset="-122"/>
                <a:ea typeface="微软雅黑" panose="020B0503020204020204" pitchFamily="34" charset="-122"/>
              </a:rPr>
              <a:t>IT</a:t>
            </a:r>
            <a:r>
              <a:rPr lang="zh-CN" altLang="en-US" sz="3200" b="1">
                <a:latin typeface="微软雅黑" panose="020B0503020204020204" pitchFamily="34" charset="-122"/>
                <a:ea typeface="微软雅黑" panose="020B0503020204020204" pitchFamily="34" charset="-122"/>
              </a:rPr>
              <a:t>行业工作</a:t>
            </a:r>
            <a:r>
              <a:rPr lang="zh-CN" altLang="en-US" sz="3200" b="1" dirty="0">
                <a:latin typeface="微软雅黑" panose="020B0503020204020204" pitchFamily="34" charset="-122"/>
                <a:ea typeface="微软雅黑" panose="020B0503020204020204" pitchFamily="34" charset="-122"/>
              </a:rPr>
              <a:t>年限与收入的</a:t>
            </a:r>
            <a:r>
              <a:rPr lang="zh-CN" altLang="en-US" sz="3200" b="1">
                <a:latin typeface="微软雅黑" panose="020B0503020204020204" pitchFamily="34" charset="-122"/>
                <a:ea typeface="微软雅黑" panose="020B0503020204020204" pitchFamily="34" charset="-122"/>
              </a:rPr>
              <a:t>线性回归模型</a:t>
            </a:r>
            <a:endParaRPr lang="en-US" altLang="zh-CN" sz="3200" b="1" dirty="0">
              <a:latin typeface="微软雅黑" panose="020B0503020204020204" pitchFamily="34" charset="-122"/>
              <a:ea typeface="微软雅黑" panose="020B0503020204020204" pitchFamily="34" charset="-122"/>
            </a:endParaRP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6" name="表格 5"/>
          <p:cNvGraphicFramePr>
            <a:graphicFrameLocks noGrp="1"/>
          </p:cNvGraphicFramePr>
          <p:nvPr/>
        </p:nvGraphicFramePr>
        <p:xfrm>
          <a:off x="2133600" y="2438400"/>
          <a:ext cx="7362372" cy="2651760"/>
        </p:xfrm>
        <a:graphic>
          <a:graphicData uri="http://schemas.openxmlformats.org/drawingml/2006/table">
            <a:tbl>
              <a:tblPr/>
              <a:tblGrid>
                <a:gridCol w="2454124">
                  <a:extLst>
                    <a:ext uri="{9D8B030D-6E8A-4147-A177-3AD203B41FA5}">
                      <a16:colId xmlns:a16="http://schemas.microsoft.com/office/drawing/2014/main" val="20000"/>
                    </a:ext>
                  </a:extLst>
                </a:gridCol>
                <a:gridCol w="2454124">
                  <a:extLst>
                    <a:ext uri="{9D8B030D-6E8A-4147-A177-3AD203B41FA5}">
                      <a16:colId xmlns:a16="http://schemas.microsoft.com/office/drawing/2014/main" val="20001"/>
                    </a:ext>
                  </a:extLst>
                </a:gridCol>
                <a:gridCol w="2454124">
                  <a:extLst>
                    <a:ext uri="{9D8B030D-6E8A-4147-A177-3AD203B41FA5}">
                      <a16:colId xmlns:a16="http://schemas.microsoft.com/office/drawing/2014/main" val="20002"/>
                    </a:ext>
                  </a:extLst>
                </a:gridCol>
              </a:tblGrid>
              <a:tr h="266700">
                <a:tc>
                  <a:txBody>
                    <a:bodyPr/>
                    <a:lstStyle/>
                    <a:p>
                      <a:endParaRPr lang="zh-CN" altLang="en-US" sz="2400" dirty="0">
                        <a:latin typeface="微软雅黑" panose="020B0503020204020204" pitchFamily="34" charset="-122"/>
                        <a:ea typeface="微软雅黑" panose="020B0503020204020204" pitchFamily="34" charset="-122"/>
                      </a:endParaRP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工龄</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薪水</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3994">
                <a:tc>
                  <a:txBody>
                    <a:bodyPr/>
                    <a:lstStyle/>
                    <a:p>
                      <a:pPr algn="ctr" fontAlgn="t"/>
                      <a:r>
                        <a:rPr lang="en-US" altLang="zh-CN" sz="2400">
                          <a:effectLst/>
                          <a:latin typeface="微软雅黑" panose="020B0503020204020204" pitchFamily="34" charset="-122"/>
                          <a:ea typeface="微软雅黑" panose="020B0503020204020204" pitchFamily="34" charset="-122"/>
                        </a:rPr>
                        <a:t>0</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0.0</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10808</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47650">
                <a:tc>
                  <a:txBody>
                    <a:bodyPr/>
                    <a:lstStyle/>
                    <a:p>
                      <a:pPr algn="ctr" fontAlgn="t"/>
                      <a:r>
                        <a:rPr lang="en-US" altLang="zh-CN" sz="2400">
                          <a:effectLst/>
                          <a:latin typeface="微软雅黑" panose="020B0503020204020204" pitchFamily="34" charset="-122"/>
                          <a:ea typeface="微软雅黑" panose="020B0503020204020204" pitchFamily="34" charset="-122"/>
                        </a:rPr>
                        <a:t>1</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0.1</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13611</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47650">
                <a:tc>
                  <a:txBody>
                    <a:bodyPr/>
                    <a:lstStyle/>
                    <a:p>
                      <a:pPr algn="ctr" fontAlgn="t"/>
                      <a:r>
                        <a:rPr lang="en-US" altLang="zh-CN" sz="2400">
                          <a:effectLst/>
                          <a:latin typeface="微软雅黑" panose="020B0503020204020204" pitchFamily="34" charset="-122"/>
                          <a:ea typeface="微软雅黑" panose="020B0503020204020204" pitchFamily="34" charset="-122"/>
                        </a:rPr>
                        <a:t>2</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0.2</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12306</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47650">
                <a:tc>
                  <a:txBody>
                    <a:bodyPr/>
                    <a:lstStyle/>
                    <a:p>
                      <a:pPr algn="ctr" fontAlgn="t"/>
                      <a:r>
                        <a:rPr lang="en-US" altLang="zh-CN" sz="2400">
                          <a:effectLst/>
                          <a:latin typeface="微软雅黑" panose="020B0503020204020204" pitchFamily="34" charset="-122"/>
                          <a:ea typeface="微软雅黑" panose="020B0503020204020204" pitchFamily="34" charset="-122"/>
                        </a:rPr>
                        <a:t>3</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0.3</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12151</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47650">
                <a:tc>
                  <a:txBody>
                    <a:bodyPr/>
                    <a:lstStyle/>
                    <a:p>
                      <a:pPr algn="ctr" fontAlgn="t"/>
                      <a:r>
                        <a:rPr lang="en-US" altLang="zh-CN" sz="2400">
                          <a:effectLst/>
                          <a:latin typeface="微软雅黑" panose="020B0503020204020204" pitchFamily="34" charset="-122"/>
                          <a:ea typeface="微软雅黑" panose="020B0503020204020204" pitchFamily="34" charset="-122"/>
                        </a:rPr>
                        <a:t>4</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a:effectLst/>
                          <a:latin typeface="微软雅黑" panose="020B0503020204020204" pitchFamily="34" charset="-122"/>
                          <a:ea typeface="微软雅黑" panose="020B0503020204020204" pitchFamily="34" charset="-122"/>
                        </a:rPr>
                        <a:t>0.3</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13057</a:t>
                      </a:r>
                    </a:p>
                  </a:txBody>
                  <a:tcPr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32447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过拟合与欠拟合</a:t>
            </a:r>
          </a:p>
        </p:txBody>
      </p:sp>
      <p:pic>
        <p:nvPicPr>
          <p:cNvPr id="115" name="图片 114"/>
          <p:cNvPicPr/>
          <p:nvPr/>
        </p:nvPicPr>
        <p:blipFill>
          <a:blip r:embed="rId2"/>
          <a:stretch>
            <a:fillRect/>
          </a:stretch>
        </p:blipFill>
        <p:spPr>
          <a:xfrm>
            <a:off x="3380740" y="4258945"/>
            <a:ext cx="5984240" cy="2292350"/>
          </a:xfrm>
          <a:prstGeom prst="rect">
            <a:avLst/>
          </a:prstGeom>
          <a:noFill/>
          <a:ln w="9525">
            <a:noFill/>
          </a:ln>
        </p:spPr>
      </p:pic>
      <p:sp>
        <p:nvSpPr>
          <p:cNvPr id="4" name="文本框 3"/>
          <p:cNvSpPr txBox="1"/>
          <p:nvPr/>
        </p:nvSpPr>
        <p:spPr>
          <a:xfrm>
            <a:off x="1265555" y="4638040"/>
            <a:ext cx="1734820" cy="460375"/>
          </a:xfrm>
          <a:prstGeom prst="rect">
            <a:avLst/>
          </a:prstGeom>
          <a:noFill/>
        </p:spPr>
        <p:txBody>
          <a:bodyPr wrap="squar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机器学习中</a:t>
            </a:r>
          </a:p>
        </p:txBody>
      </p:sp>
      <p:sp>
        <p:nvSpPr>
          <p:cNvPr id="6" name="文本框 5"/>
          <p:cNvSpPr txBox="1"/>
          <p:nvPr/>
        </p:nvSpPr>
        <p:spPr>
          <a:xfrm>
            <a:off x="1360805" y="2403475"/>
            <a:ext cx="1734820" cy="460375"/>
          </a:xfrm>
          <a:prstGeom prst="rect">
            <a:avLst/>
          </a:prstGeom>
          <a:noFill/>
        </p:spPr>
        <p:txBody>
          <a:bodyPr wrap="squar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生活中</a:t>
            </a:r>
          </a:p>
        </p:txBody>
      </p:sp>
      <p:pic>
        <p:nvPicPr>
          <p:cNvPr id="8" name="图片 7"/>
          <p:cNvPicPr>
            <a:picLocks noChangeAspect="1"/>
          </p:cNvPicPr>
          <p:nvPr/>
        </p:nvPicPr>
        <p:blipFill>
          <a:blip r:embed="rId3"/>
          <a:stretch>
            <a:fillRect/>
          </a:stretch>
        </p:blipFill>
        <p:spPr>
          <a:xfrm rot="1080000">
            <a:off x="7890510" y="2254885"/>
            <a:ext cx="742315" cy="717550"/>
          </a:xfrm>
          <a:prstGeom prst="rect">
            <a:avLst/>
          </a:prstGeom>
        </p:spPr>
      </p:pic>
      <p:pic>
        <p:nvPicPr>
          <p:cNvPr id="9" name="图片 8"/>
          <p:cNvPicPr>
            <a:picLocks noChangeAspect="1"/>
          </p:cNvPicPr>
          <p:nvPr/>
        </p:nvPicPr>
        <p:blipFill>
          <a:blip r:embed="rId4"/>
          <a:stretch>
            <a:fillRect/>
          </a:stretch>
        </p:blipFill>
        <p:spPr>
          <a:xfrm flipV="1">
            <a:off x="5779135" y="2252980"/>
            <a:ext cx="845185" cy="632460"/>
          </a:xfrm>
          <a:prstGeom prst="rect">
            <a:avLst/>
          </a:prstGeom>
        </p:spPr>
      </p:pic>
      <p:sp>
        <p:nvSpPr>
          <p:cNvPr id="11" name="文本框 10"/>
          <p:cNvSpPr txBox="1"/>
          <p:nvPr/>
        </p:nvSpPr>
        <p:spPr>
          <a:xfrm>
            <a:off x="10371455" y="5899785"/>
            <a:ext cx="1117600" cy="368300"/>
          </a:xfrm>
          <a:prstGeom prst="rect">
            <a:avLst/>
          </a:prstGeom>
          <a:noFill/>
        </p:spPr>
        <p:txBody>
          <a:bodyPr wrap="square" rtlCol="0">
            <a:spAutoFit/>
          </a:bodyPr>
          <a:lstStyle/>
          <a:p>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rPr>
              <a:t>模型曲线</a:t>
            </a:r>
          </a:p>
        </p:txBody>
      </p:sp>
      <p:sp>
        <p:nvSpPr>
          <p:cNvPr id="12" name="文本框 11"/>
          <p:cNvSpPr txBox="1"/>
          <p:nvPr/>
        </p:nvSpPr>
        <p:spPr>
          <a:xfrm>
            <a:off x="10408920" y="5531485"/>
            <a:ext cx="927100" cy="368300"/>
          </a:xfrm>
          <a:prstGeom prst="rect">
            <a:avLst/>
          </a:prstGeom>
          <a:noFill/>
        </p:spPr>
        <p:txBody>
          <a:bodyPr wrap="square" rtlCol="0">
            <a:spAutoFit/>
          </a:bodyPr>
          <a:lstStyle/>
          <a:p>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rPr>
              <a:t>数据</a:t>
            </a:r>
          </a:p>
        </p:txBody>
      </p:sp>
      <p:sp>
        <p:nvSpPr>
          <p:cNvPr id="17" name="任意多边形 16"/>
          <p:cNvSpPr/>
          <p:nvPr/>
        </p:nvSpPr>
        <p:spPr>
          <a:xfrm>
            <a:off x="9980295" y="5941695"/>
            <a:ext cx="313055" cy="284480"/>
          </a:xfrm>
          <a:custGeom>
            <a:avLst/>
            <a:gdLst>
              <a:gd name="connisteX0" fmla="*/ 1975 w 2003495"/>
              <a:gd name="connsiteY0" fmla="*/ 1306674 h 1387248"/>
              <a:gd name="connisteX1" fmla="*/ 1975 w 2003495"/>
              <a:gd name="connsiteY1" fmla="*/ 1231744 h 1387248"/>
              <a:gd name="connisteX2" fmla="*/ 1975 w 2003495"/>
              <a:gd name="connsiteY2" fmla="*/ 1146019 h 1387248"/>
              <a:gd name="connisteX3" fmla="*/ 22930 w 2003495"/>
              <a:gd name="connsiteY3" fmla="*/ 1049499 h 1387248"/>
              <a:gd name="connisteX4" fmla="*/ 44520 w 2003495"/>
              <a:gd name="connsiteY4" fmla="*/ 985364 h 1387248"/>
              <a:gd name="connisteX5" fmla="*/ 55315 w 2003495"/>
              <a:gd name="connsiteY5" fmla="*/ 899639 h 1387248"/>
              <a:gd name="connisteX6" fmla="*/ 87700 w 2003495"/>
              <a:gd name="connsiteY6" fmla="*/ 835504 h 1387248"/>
              <a:gd name="connisteX7" fmla="*/ 97860 w 2003495"/>
              <a:gd name="connsiteY7" fmla="*/ 771369 h 1387248"/>
              <a:gd name="connisteX8" fmla="*/ 130245 w 2003495"/>
              <a:gd name="connsiteY8" fmla="*/ 685644 h 1387248"/>
              <a:gd name="connisteX9" fmla="*/ 162630 w 2003495"/>
              <a:gd name="connsiteY9" fmla="*/ 599919 h 1387248"/>
              <a:gd name="connisteX10" fmla="*/ 172790 w 2003495"/>
              <a:gd name="connsiteY10" fmla="*/ 524989 h 1387248"/>
              <a:gd name="connisteX11" fmla="*/ 215970 w 2003495"/>
              <a:gd name="connsiteY11" fmla="*/ 460854 h 1387248"/>
              <a:gd name="connisteX12" fmla="*/ 258515 w 2003495"/>
              <a:gd name="connsiteY12" fmla="*/ 385924 h 1387248"/>
              <a:gd name="connisteX13" fmla="*/ 290900 w 2003495"/>
              <a:gd name="connsiteY13" fmla="*/ 310994 h 1387248"/>
              <a:gd name="connisteX14" fmla="*/ 333445 w 2003495"/>
              <a:gd name="connsiteY14" fmla="*/ 246859 h 1387248"/>
              <a:gd name="connisteX15" fmla="*/ 387420 w 2003495"/>
              <a:gd name="connsiteY15" fmla="*/ 171929 h 1387248"/>
              <a:gd name="connisteX16" fmla="*/ 429965 w 2003495"/>
              <a:gd name="connsiteY16" fmla="*/ 107794 h 1387248"/>
              <a:gd name="connisteX17" fmla="*/ 483305 w 2003495"/>
              <a:gd name="connsiteY17" fmla="*/ 43659 h 1387248"/>
              <a:gd name="connisteX18" fmla="*/ 547440 w 2003495"/>
              <a:gd name="connsiteY18" fmla="*/ 11274 h 1387248"/>
              <a:gd name="connisteX19" fmla="*/ 622370 w 2003495"/>
              <a:gd name="connsiteY19" fmla="*/ 479 h 1387248"/>
              <a:gd name="connisteX20" fmla="*/ 687140 w 2003495"/>
              <a:gd name="connsiteY20" fmla="*/ 22069 h 1387248"/>
              <a:gd name="connisteX21" fmla="*/ 751275 w 2003495"/>
              <a:gd name="connsiteY21" fmla="*/ 64614 h 1387248"/>
              <a:gd name="connisteX22" fmla="*/ 837000 w 2003495"/>
              <a:gd name="connsiteY22" fmla="*/ 107794 h 1387248"/>
              <a:gd name="connisteX23" fmla="*/ 911930 w 2003495"/>
              <a:gd name="connsiteY23" fmla="*/ 171929 h 1387248"/>
              <a:gd name="connisteX24" fmla="*/ 976065 w 2003495"/>
              <a:gd name="connsiteY24" fmla="*/ 236064 h 1387248"/>
              <a:gd name="connisteX25" fmla="*/ 1018610 w 2003495"/>
              <a:gd name="connsiteY25" fmla="*/ 310994 h 1387248"/>
              <a:gd name="connisteX26" fmla="*/ 1050995 w 2003495"/>
              <a:gd name="connsiteY26" fmla="*/ 375129 h 1387248"/>
              <a:gd name="connisteX27" fmla="*/ 1093540 w 2003495"/>
              <a:gd name="connsiteY27" fmla="*/ 460854 h 1387248"/>
              <a:gd name="connisteX28" fmla="*/ 1115130 w 2003495"/>
              <a:gd name="connsiteY28" fmla="*/ 524989 h 1387248"/>
              <a:gd name="connisteX29" fmla="*/ 1136720 w 2003495"/>
              <a:gd name="connsiteY29" fmla="*/ 589124 h 1387248"/>
              <a:gd name="connisteX30" fmla="*/ 1146880 w 2003495"/>
              <a:gd name="connsiteY30" fmla="*/ 653259 h 1387248"/>
              <a:gd name="connisteX31" fmla="*/ 1157675 w 2003495"/>
              <a:gd name="connsiteY31" fmla="*/ 728189 h 1387248"/>
              <a:gd name="connisteX32" fmla="*/ 1179265 w 2003495"/>
              <a:gd name="connsiteY32" fmla="*/ 803119 h 1387248"/>
              <a:gd name="connisteX33" fmla="*/ 1200855 w 2003495"/>
              <a:gd name="connsiteY33" fmla="*/ 878049 h 1387248"/>
              <a:gd name="connisteX34" fmla="*/ 1221810 w 2003495"/>
              <a:gd name="connsiteY34" fmla="*/ 942819 h 1387248"/>
              <a:gd name="connisteX35" fmla="*/ 1232605 w 2003495"/>
              <a:gd name="connsiteY35" fmla="*/ 1027909 h 1387248"/>
              <a:gd name="connisteX36" fmla="*/ 1254195 w 2003495"/>
              <a:gd name="connsiteY36" fmla="*/ 1102839 h 1387248"/>
              <a:gd name="connisteX37" fmla="*/ 1275785 w 2003495"/>
              <a:gd name="connsiteY37" fmla="*/ 1177769 h 1387248"/>
              <a:gd name="connisteX38" fmla="*/ 1307535 w 2003495"/>
              <a:gd name="connsiteY38" fmla="*/ 1252699 h 1387248"/>
              <a:gd name="connisteX39" fmla="*/ 1339920 w 2003495"/>
              <a:gd name="connsiteY39" fmla="*/ 1317469 h 1387248"/>
              <a:gd name="connisteX40" fmla="*/ 1393260 w 2003495"/>
              <a:gd name="connsiteY40" fmla="*/ 1381604 h 1387248"/>
              <a:gd name="connisteX41" fmla="*/ 1457395 w 2003495"/>
              <a:gd name="connsiteY41" fmla="*/ 1381604 h 1387248"/>
              <a:gd name="connisteX42" fmla="*/ 1532325 w 2003495"/>
              <a:gd name="connsiteY42" fmla="*/ 1381604 h 1387248"/>
              <a:gd name="connisteX43" fmla="*/ 1596460 w 2003495"/>
              <a:gd name="connsiteY43" fmla="*/ 1370809 h 1387248"/>
              <a:gd name="connisteX44" fmla="*/ 1660595 w 2003495"/>
              <a:gd name="connsiteY44" fmla="*/ 1327629 h 1387248"/>
              <a:gd name="connisteX45" fmla="*/ 1725365 w 2003495"/>
              <a:gd name="connsiteY45" fmla="*/ 1263494 h 1387248"/>
              <a:gd name="connisteX46" fmla="*/ 1757115 w 2003495"/>
              <a:gd name="connsiteY46" fmla="*/ 1199359 h 1387248"/>
              <a:gd name="connisteX47" fmla="*/ 1789500 w 2003495"/>
              <a:gd name="connsiteY47" fmla="*/ 1124429 h 1387248"/>
              <a:gd name="connisteX48" fmla="*/ 1821250 w 2003495"/>
              <a:gd name="connsiteY48" fmla="*/ 1049499 h 1387248"/>
              <a:gd name="connisteX49" fmla="*/ 1842840 w 2003495"/>
              <a:gd name="connsiteY49" fmla="*/ 985364 h 1387248"/>
              <a:gd name="connisteX50" fmla="*/ 1864430 w 2003495"/>
              <a:gd name="connsiteY50" fmla="*/ 921229 h 1387248"/>
              <a:gd name="connisteX51" fmla="*/ 1896180 w 2003495"/>
              <a:gd name="connsiteY51" fmla="*/ 835504 h 1387248"/>
              <a:gd name="connisteX52" fmla="*/ 1906975 w 2003495"/>
              <a:gd name="connsiteY52" fmla="*/ 760574 h 1387248"/>
              <a:gd name="connisteX53" fmla="*/ 1917770 w 2003495"/>
              <a:gd name="connsiteY53" fmla="*/ 696439 h 1387248"/>
              <a:gd name="connisteX54" fmla="*/ 1917770 w 2003495"/>
              <a:gd name="connsiteY54" fmla="*/ 621509 h 1387248"/>
              <a:gd name="connisteX55" fmla="*/ 1939360 w 2003495"/>
              <a:gd name="connsiteY55" fmla="*/ 557374 h 1387248"/>
              <a:gd name="connisteX56" fmla="*/ 1960315 w 2003495"/>
              <a:gd name="connsiteY56" fmla="*/ 493239 h 1387248"/>
              <a:gd name="connisteX57" fmla="*/ 1981905 w 2003495"/>
              <a:gd name="connsiteY57" fmla="*/ 428469 h 1387248"/>
              <a:gd name="connisteX58" fmla="*/ 1992700 w 2003495"/>
              <a:gd name="connsiteY58" fmla="*/ 364334 h 1387248"/>
              <a:gd name="connisteX59" fmla="*/ 2003495 w 2003495"/>
              <a:gd name="connsiteY59" fmla="*/ 300199 h 138724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Lst>
            <a:rect l="l" t="t" r="r" b="b"/>
            <a:pathLst>
              <a:path w="2003496" h="1387249">
                <a:moveTo>
                  <a:pt x="1976" y="1306674"/>
                </a:moveTo>
                <a:cubicBezTo>
                  <a:pt x="1976" y="1293339"/>
                  <a:pt x="1976" y="1264129"/>
                  <a:pt x="1976" y="1231744"/>
                </a:cubicBezTo>
                <a:cubicBezTo>
                  <a:pt x="1976" y="1199359"/>
                  <a:pt x="-2469" y="1182214"/>
                  <a:pt x="1976" y="1146019"/>
                </a:cubicBezTo>
                <a:cubicBezTo>
                  <a:pt x="6421" y="1109824"/>
                  <a:pt x="14676" y="1081884"/>
                  <a:pt x="22931" y="1049499"/>
                </a:cubicBezTo>
                <a:cubicBezTo>
                  <a:pt x="31186" y="1017114"/>
                  <a:pt x="38171" y="1015209"/>
                  <a:pt x="44521" y="985364"/>
                </a:cubicBezTo>
                <a:cubicBezTo>
                  <a:pt x="50871" y="955519"/>
                  <a:pt x="46426" y="929484"/>
                  <a:pt x="55316" y="899639"/>
                </a:cubicBezTo>
                <a:cubicBezTo>
                  <a:pt x="64206" y="869794"/>
                  <a:pt x="79446" y="860904"/>
                  <a:pt x="87701" y="835504"/>
                </a:cubicBezTo>
                <a:cubicBezTo>
                  <a:pt x="95956" y="810104"/>
                  <a:pt x="89606" y="801214"/>
                  <a:pt x="97861" y="771369"/>
                </a:cubicBezTo>
                <a:cubicBezTo>
                  <a:pt x="106116" y="741524"/>
                  <a:pt x="117546" y="719934"/>
                  <a:pt x="130246" y="685644"/>
                </a:cubicBezTo>
                <a:cubicBezTo>
                  <a:pt x="142946" y="651354"/>
                  <a:pt x="154376" y="632304"/>
                  <a:pt x="162631" y="599919"/>
                </a:cubicBezTo>
                <a:cubicBezTo>
                  <a:pt x="170886" y="567534"/>
                  <a:pt x="161996" y="552929"/>
                  <a:pt x="172791" y="524989"/>
                </a:cubicBezTo>
                <a:cubicBezTo>
                  <a:pt x="183586" y="497049"/>
                  <a:pt x="198826" y="488794"/>
                  <a:pt x="215971" y="460854"/>
                </a:cubicBezTo>
                <a:cubicBezTo>
                  <a:pt x="233116" y="432914"/>
                  <a:pt x="243276" y="415769"/>
                  <a:pt x="258516" y="385924"/>
                </a:cubicBezTo>
                <a:cubicBezTo>
                  <a:pt x="273756" y="356079"/>
                  <a:pt x="275661" y="338934"/>
                  <a:pt x="290901" y="310994"/>
                </a:cubicBezTo>
                <a:cubicBezTo>
                  <a:pt x="306141" y="283054"/>
                  <a:pt x="314396" y="274799"/>
                  <a:pt x="333446" y="246859"/>
                </a:cubicBezTo>
                <a:cubicBezTo>
                  <a:pt x="352496" y="218919"/>
                  <a:pt x="368371" y="199869"/>
                  <a:pt x="387421" y="171929"/>
                </a:cubicBezTo>
                <a:cubicBezTo>
                  <a:pt x="406471" y="143989"/>
                  <a:pt x="410916" y="133194"/>
                  <a:pt x="429966" y="107794"/>
                </a:cubicBezTo>
                <a:cubicBezTo>
                  <a:pt x="449016" y="82394"/>
                  <a:pt x="459811" y="62709"/>
                  <a:pt x="483306" y="43659"/>
                </a:cubicBezTo>
                <a:cubicBezTo>
                  <a:pt x="506801" y="24609"/>
                  <a:pt x="519501" y="20164"/>
                  <a:pt x="547441" y="11274"/>
                </a:cubicBezTo>
                <a:cubicBezTo>
                  <a:pt x="575381" y="2384"/>
                  <a:pt x="594431" y="-1426"/>
                  <a:pt x="622371" y="479"/>
                </a:cubicBezTo>
                <a:cubicBezTo>
                  <a:pt x="650311" y="2384"/>
                  <a:pt x="661106" y="9369"/>
                  <a:pt x="687141" y="22069"/>
                </a:cubicBezTo>
                <a:cubicBezTo>
                  <a:pt x="713176" y="34769"/>
                  <a:pt x="721431" y="47469"/>
                  <a:pt x="751276" y="64614"/>
                </a:cubicBezTo>
                <a:cubicBezTo>
                  <a:pt x="781121" y="81759"/>
                  <a:pt x="804616" y="86204"/>
                  <a:pt x="837001" y="107794"/>
                </a:cubicBezTo>
                <a:cubicBezTo>
                  <a:pt x="869386" y="129384"/>
                  <a:pt x="883991" y="146529"/>
                  <a:pt x="911931" y="171929"/>
                </a:cubicBezTo>
                <a:cubicBezTo>
                  <a:pt x="939871" y="197329"/>
                  <a:pt x="954476" y="208124"/>
                  <a:pt x="976066" y="236064"/>
                </a:cubicBezTo>
                <a:cubicBezTo>
                  <a:pt x="997656" y="264004"/>
                  <a:pt x="1003371" y="283054"/>
                  <a:pt x="1018611" y="310994"/>
                </a:cubicBezTo>
                <a:cubicBezTo>
                  <a:pt x="1033851" y="338934"/>
                  <a:pt x="1035756" y="345284"/>
                  <a:pt x="1050996" y="375129"/>
                </a:cubicBezTo>
                <a:cubicBezTo>
                  <a:pt x="1066236" y="404974"/>
                  <a:pt x="1080841" y="431009"/>
                  <a:pt x="1093541" y="460854"/>
                </a:cubicBezTo>
                <a:cubicBezTo>
                  <a:pt x="1106241" y="490699"/>
                  <a:pt x="1106241" y="499589"/>
                  <a:pt x="1115131" y="524989"/>
                </a:cubicBezTo>
                <a:cubicBezTo>
                  <a:pt x="1124021" y="550389"/>
                  <a:pt x="1130371" y="563724"/>
                  <a:pt x="1136721" y="589124"/>
                </a:cubicBezTo>
                <a:cubicBezTo>
                  <a:pt x="1143071" y="614524"/>
                  <a:pt x="1142436" y="625319"/>
                  <a:pt x="1146881" y="653259"/>
                </a:cubicBezTo>
                <a:cubicBezTo>
                  <a:pt x="1151326" y="681199"/>
                  <a:pt x="1151326" y="698344"/>
                  <a:pt x="1157676" y="728189"/>
                </a:cubicBezTo>
                <a:cubicBezTo>
                  <a:pt x="1164026" y="758034"/>
                  <a:pt x="1170376" y="773274"/>
                  <a:pt x="1179266" y="803119"/>
                </a:cubicBezTo>
                <a:cubicBezTo>
                  <a:pt x="1188156" y="832964"/>
                  <a:pt x="1192601" y="850109"/>
                  <a:pt x="1200856" y="878049"/>
                </a:cubicBezTo>
                <a:cubicBezTo>
                  <a:pt x="1209111" y="905989"/>
                  <a:pt x="1215461" y="912974"/>
                  <a:pt x="1221811" y="942819"/>
                </a:cubicBezTo>
                <a:cubicBezTo>
                  <a:pt x="1228161" y="972664"/>
                  <a:pt x="1226256" y="996159"/>
                  <a:pt x="1232606" y="1027909"/>
                </a:cubicBezTo>
                <a:cubicBezTo>
                  <a:pt x="1238956" y="1059659"/>
                  <a:pt x="1245306" y="1072994"/>
                  <a:pt x="1254196" y="1102839"/>
                </a:cubicBezTo>
                <a:cubicBezTo>
                  <a:pt x="1263086" y="1132684"/>
                  <a:pt x="1264991" y="1147924"/>
                  <a:pt x="1275786" y="1177769"/>
                </a:cubicBezTo>
                <a:cubicBezTo>
                  <a:pt x="1286581" y="1207614"/>
                  <a:pt x="1294836" y="1224759"/>
                  <a:pt x="1307536" y="1252699"/>
                </a:cubicBezTo>
                <a:cubicBezTo>
                  <a:pt x="1320236" y="1280639"/>
                  <a:pt x="1322776" y="1291434"/>
                  <a:pt x="1339921" y="1317469"/>
                </a:cubicBezTo>
                <a:cubicBezTo>
                  <a:pt x="1357066" y="1343504"/>
                  <a:pt x="1369766" y="1368904"/>
                  <a:pt x="1393261" y="1381604"/>
                </a:cubicBezTo>
                <a:cubicBezTo>
                  <a:pt x="1416756" y="1394304"/>
                  <a:pt x="1429456" y="1381604"/>
                  <a:pt x="1457396" y="1381604"/>
                </a:cubicBezTo>
                <a:cubicBezTo>
                  <a:pt x="1485336" y="1381604"/>
                  <a:pt x="1504386" y="1383509"/>
                  <a:pt x="1532326" y="1381604"/>
                </a:cubicBezTo>
                <a:cubicBezTo>
                  <a:pt x="1560266" y="1379699"/>
                  <a:pt x="1571061" y="1381604"/>
                  <a:pt x="1596461" y="1370809"/>
                </a:cubicBezTo>
                <a:cubicBezTo>
                  <a:pt x="1621861" y="1360014"/>
                  <a:pt x="1634561" y="1349219"/>
                  <a:pt x="1660596" y="1327629"/>
                </a:cubicBezTo>
                <a:cubicBezTo>
                  <a:pt x="1686631" y="1306039"/>
                  <a:pt x="1706316" y="1288894"/>
                  <a:pt x="1725366" y="1263494"/>
                </a:cubicBezTo>
                <a:cubicBezTo>
                  <a:pt x="1744416" y="1238094"/>
                  <a:pt x="1744416" y="1227299"/>
                  <a:pt x="1757116" y="1199359"/>
                </a:cubicBezTo>
                <a:cubicBezTo>
                  <a:pt x="1769816" y="1171419"/>
                  <a:pt x="1776801" y="1154274"/>
                  <a:pt x="1789501" y="1124429"/>
                </a:cubicBezTo>
                <a:cubicBezTo>
                  <a:pt x="1802201" y="1094584"/>
                  <a:pt x="1810456" y="1077439"/>
                  <a:pt x="1821251" y="1049499"/>
                </a:cubicBezTo>
                <a:cubicBezTo>
                  <a:pt x="1832046" y="1021559"/>
                  <a:pt x="1833951" y="1010764"/>
                  <a:pt x="1842841" y="985364"/>
                </a:cubicBezTo>
                <a:cubicBezTo>
                  <a:pt x="1851731" y="959964"/>
                  <a:pt x="1853636" y="951074"/>
                  <a:pt x="1864431" y="921229"/>
                </a:cubicBezTo>
                <a:cubicBezTo>
                  <a:pt x="1875226" y="891384"/>
                  <a:pt x="1887926" y="867889"/>
                  <a:pt x="1896181" y="835504"/>
                </a:cubicBezTo>
                <a:cubicBezTo>
                  <a:pt x="1904436" y="803119"/>
                  <a:pt x="1902531" y="788514"/>
                  <a:pt x="1906976" y="760574"/>
                </a:cubicBezTo>
                <a:cubicBezTo>
                  <a:pt x="1911421" y="732634"/>
                  <a:pt x="1915866" y="724379"/>
                  <a:pt x="1917771" y="696439"/>
                </a:cubicBezTo>
                <a:cubicBezTo>
                  <a:pt x="1919676" y="668499"/>
                  <a:pt x="1913326" y="649449"/>
                  <a:pt x="1917771" y="621509"/>
                </a:cubicBezTo>
                <a:cubicBezTo>
                  <a:pt x="1922216" y="593569"/>
                  <a:pt x="1931106" y="582774"/>
                  <a:pt x="1939361" y="557374"/>
                </a:cubicBezTo>
                <a:cubicBezTo>
                  <a:pt x="1947616" y="531974"/>
                  <a:pt x="1952061" y="519274"/>
                  <a:pt x="1960316" y="493239"/>
                </a:cubicBezTo>
                <a:cubicBezTo>
                  <a:pt x="1968571" y="467204"/>
                  <a:pt x="1975556" y="454504"/>
                  <a:pt x="1981906" y="428469"/>
                </a:cubicBezTo>
                <a:cubicBezTo>
                  <a:pt x="1988256" y="402434"/>
                  <a:pt x="1988256" y="389734"/>
                  <a:pt x="1992701" y="364334"/>
                </a:cubicBezTo>
                <a:cubicBezTo>
                  <a:pt x="1997146" y="338934"/>
                  <a:pt x="2001591" y="311629"/>
                  <a:pt x="2003496" y="300199"/>
                </a:cubicBezTo>
              </a:path>
            </a:pathLst>
          </a:custGeom>
          <a:noFill/>
          <a:ln>
            <a:solidFill>
              <a:srgbClr val="2621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10155555" y="5632450"/>
            <a:ext cx="152400" cy="137160"/>
          </a:xfrm>
          <a:prstGeom prst="rect">
            <a:avLst/>
          </a:prstGeom>
        </p:spPr>
      </p:pic>
      <p:pic>
        <p:nvPicPr>
          <p:cNvPr id="19" name="图片 18"/>
          <p:cNvPicPr>
            <a:picLocks noChangeAspect="1"/>
          </p:cNvPicPr>
          <p:nvPr/>
        </p:nvPicPr>
        <p:blipFill>
          <a:blip r:embed="rId6"/>
          <a:stretch>
            <a:fillRect/>
          </a:stretch>
        </p:blipFill>
        <p:spPr>
          <a:xfrm>
            <a:off x="9980295" y="5617210"/>
            <a:ext cx="175260" cy="152400"/>
          </a:xfrm>
          <a:prstGeom prst="rect">
            <a:avLst/>
          </a:prstGeom>
        </p:spPr>
      </p:pic>
      <p:sp>
        <p:nvSpPr>
          <p:cNvPr id="21" name="任意多边形 20"/>
          <p:cNvSpPr/>
          <p:nvPr/>
        </p:nvSpPr>
        <p:spPr>
          <a:xfrm>
            <a:off x="9980295" y="5941695"/>
            <a:ext cx="313055" cy="284480"/>
          </a:xfrm>
          <a:custGeom>
            <a:avLst/>
            <a:gdLst>
              <a:gd name="connisteX0" fmla="*/ 1975 w 2003495"/>
              <a:gd name="connsiteY0" fmla="*/ 1306674 h 1387248"/>
              <a:gd name="connisteX1" fmla="*/ 1975 w 2003495"/>
              <a:gd name="connsiteY1" fmla="*/ 1231744 h 1387248"/>
              <a:gd name="connisteX2" fmla="*/ 1975 w 2003495"/>
              <a:gd name="connsiteY2" fmla="*/ 1146019 h 1387248"/>
              <a:gd name="connisteX3" fmla="*/ 22930 w 2003495"/>
              <a:gd name="connsiteY3" fmla="*/ 1049499 h 1387248"/>
              <a:gd name="connisteX4" fmla="*/ 44520 w 2003495"/>
              <a:gd name="connsiteY4" fmla="*/ 985364 h 1387248"/>
              <a:gd name="connisteX5" fmla="*/ 55315 w 2003495"/>
              <a:gd name="connsiteY5" fmla="*/ 899639 h 1387248"/>
              <a:gd name="connisteX6" fmla="*/ 87700 w 2003495"/>
              <a:gd name="connsiteY6" fmla="*/ 835504 h 1387248"/>
              <a:gd name="connisteX7" fmla="*/ 97860 w 2003495"/>
              <a:gd name="connsiteY7" fmla="*/ 771369 h 1387248"/>
              <a:gd name="connisteX8" fmla="*/ 130245 w 2003495"/>
              <a:gd name="connsiteY8" fmla="*/ 685644 h 1387248"/>
              <a:gd name="connisteX9" fmla="*/ 162630 w 2003495"/>
              <a:gd name="connsiteY9" fmla="*/ 599919 h 1387248"/>
              <a:gd name="connisteX10" fmla="*/ 172790 w 2003495"/>
              <a:gd name="connsiteY10" fmla="*/ 524989 h 1387248"/>
              <a:gd name="connisteX11" fmla="*/ 215970 w 2003495"/>
              <a:gd name="connsiteY11" fmla="*/ 460854 h 1387248"/>
              <a:gd name="connisteX12" fmla="*/ 258515 w 2003495"/>
              <a:gd name="connsiteY12" fmla="*/ 385924 h 1387248"/>
              <a:gd name="connisteX13" fmla="*/ 290900 w 2003495"/>
              <a:gd name="connsiteY13" fmla="*/ 310994 h 1387248"/>
              <a:gd name="connisteX14" fmla="*/ 333445 w 2003495"/>
              <a:gd name="connsiteY14" fmla="*/ 246859 h 1387248"/>
              <a:gd name="connisteX15" fmla="*/ 387420 w 2003495"/>
              <a:gd name="connsiteY15" fmla="*/ 171929 h 1387248"/>
              <a:gd name="connisteX16" fmla="*/ 429965 w 2003495"/>
              <a:gd name="connsiteY16" fmla="*/ 107794 h 1387248"/>
              <a:gd name="connisteX17" fmla="*/ 483305 w 2003495"/>
              <a:gd name="connsiteY17" fmla="*/ 43659 h 1387248"/>
              <a:gd name="connisteX18" fmla="*/ 547440 w 2003495"/>
              <a:gd name="connsiteY18" fmla="*/ 11274 h 1387248"/>
              <a:gd name="connisteX19" fmla="*/ 622370 w 2003495"/>
              <a:gd name="connsiteY19" fmla="*/ 479 h 1387248"/>
              <a:gd name="connisteX20" fmla="*/ 687140 w 2003495"/>
              <a:gd name="connsiteY20" fmla="*/ 22069 h 1387248"/>
              <a:gd name="connisteX21" fmla="*/ 751275 w 2003495"/>
              <a:gd name="connsiteY21" fmla="*/ 64614 h 1387248"/>
              <a:gd name="connisteX22" fmla="*/ 837000 w 2003495"/>
              <a:gd name="connsiteY22" fmla="*/ 107794 h 1387248"/>
              <a:gd name="connisteX23" fmla="*/ 911930 w 2003495"/>
              <a:gd name="connsiteY23" fmla="*/ 171929 h 1387248"/>
              <a:gd name="connisteX24" fmla="*/ 976065 w 2003495"/>
              <a:gd name="connsiteY24" fmla="*/ 236064 h 1387248"/>
              <a:gd name="connisteX25" fmla="*/ 1018610 w 2003495"/>
              <a:gd name="connsiteY25" fmla="*/ 310994 h 1387248"/>
              <a:gd name="connisteX26" fmla="*/ 1050995 w 2003495"/>
              <a:gd name="connsiteY26" fmla="*/ 375129 h 1387248"/>
              <a:gd name="connisteX27" fmla="*/ 1093540 w 2003495"/>
              <a:gd name="connsiteY27" fmla="*/ 460854 h 1387248"/>
              <a:gd name="connisteX28" fmla="*/ 1115130 w 2003495"/>
              <a:gd name="connsiteY28" fmla="*/ 524989 h 1387248"/>
              <a:gd name="connisteX29" fmla="*/ 1136720 w 2003495"/>
              <a:gd name="connsiteY29" fmla="*/ 589124 h 1387248"/>
              <a:gd name="connisteX30" fmla="*/ 1146880 w 2003495"/>
              <a:gd name="connsiteY30" fmla="*/ 653259 h 1387248"/>
              <a:gd name="connisteX31" fmla="*/ 1157675 w 2003495"/>
              <a:gd name="connsiteY31" fmla="*/ 728189 h 1387248"/>
              <a:gd name="connisteX32" fmla="*/ 1179265 w 2003495"/>
              <a:gd name="connsiteY32" fmla="*/ 803119 h 1387248"/>
              <a:gd name="connisteX33" fmla="*/ 1200855 w 2003495"/>
              <a:gd name="connsiteY33" fmla="*/ 878049 h 1387248"/>
              <a:gd name="connisteX34" fmla="*/ 1221810 w 2003495"/>
              <a:gd name="connsiteY34" fmla="*/ 942819 h 1387248"/>
              <a:gd name="connisteX35" fmla="*/ 1232605 w 2003495"/>
              <a:gd name="connsiteY35" fmla="*/ 1027909 h 1387248"/>
              <a:gd name="connisteX36" fmla="*/ 1254195 w 2003495"/>
              <a:gd name="connsiteY36" fmla="*/ 1102839 h 1387248"/>
              <a:gd name="connisteX37" fmla="*/ 1275785 w 2003495"/>
              <a:gd name="connsiteY37" fmla="*/ 1177769 h 1387248"/>
              <a:gd name="connisteX38" fmla="*/ 1307535 w 2003495"/>
              <a:gd name="connsiteY38" fmla="*/ 1252699 h 1387248"/>
              <a:gd name="connisteX39" fmla="*/ 1339920 w 2003495"/>
              <a:gd name="connsiteY39" fmla="*/ 1317469 h 1387248"/>
              <a:gd name="connisteX40" fmla="*/ 1393260 w 2003495"/>
              <a:gd name="connsiteY40" fmla="*/ 1381604 h 1387248"/>
              <a:gd name="connisteX41" fmla="*/ 1457395 w 2003495"/>
              <a:gd name="connsiteY41" fmla="*/ 1381604 h 1387248"/>
              <a:gd name="connisteX42" fmla="*/ 1532325 w 2003495"/>
              <a:gd name="connsiteY42" fmla="*/ 1381604 h 1387248"/>
              <a:gd name="connisteX43" fmla="*/ 1596460 w 2003495"/>
              <a:gd name="connsiteY43" fmla="*/ 1370809 h 1387248"/>
              <a:gd name="connisteX44" fmla="*/ 1660595 w 2003495"/>
              <a:gd name="connsiteY44" fmla="*/ 1327629 h 1387248"/>
              <a:gd name="connisteX45" fmla="*/ 1725365 w 2003495"/>
              <a:gd name="connsiteY45" fmla="*/ 1263494 h 1387248"/>
              <a:gd name="connisteX46" fmla="*/ 1757115 w 2003495"/>
              <a:gd name="connsiteY46" fmla="*/ 1199359 h 1387248"/>
              <a:gd name="connisteX47" fmla="*/ 1789500 w 2003495"/>
              <a:gd name="connsiteY47" fmla="*/ 1124429 h 1387248"/>
              <a:gd name="connisteX48" fmla="*/ 1821250 w 2003495"/>
              <a:gd name="connsiteY48" fmla="*/ 1049499 h 1387248"/>
              <a:gd name="connisteX49" fmla="*/ 1842840 w 2003495"/>
              <a:gd name="connsiteY49" fmla="*/ 985364 h 1387248"/>
              <a:gd name="connisteX50" fmla="*/ 1864430 w 2003495"/>
              <a:gd name="connsiteY50" fmla="*/ 921229 h 1387248"/>
              <a:gd name="connisteX51" fmla="*/ 1896180 w 2003495"/>
              <a:gd name="connsiteY51" fmla="*/ 835504 h 1387248"/>
              <a:gd name="connisteX52" fmla="*/ 1906975 w 2003495"/>
              <a:gd name="connsiteY52" fmla="*/ 760574 h 1387248"/>
              <a:gd name="connisteX53" fmla="*/ 1917770 w 2003495"/>
              <a:gd name="connsiteY53" fmla="*/ 696439 h 1387248"/>
              <a:gd name="connisteX54" fmla="*/ 1917770 w 2003495"/>
              <a:gd name="connsiteY54" fmla="*/ 621509 h 1387248"/>
              <a:gd name="connisteX55" fmla="*/ 1939360 w 2003495"/>
              <a:gd name="connsiteY55" fmla="*/ 557374 h 1387248"/>
              <a:gd name="connisteX56" fmla="*/ 1960315 w 2003495"/>
              <a:gd name="connsiteY56" fmla="*/ 493239 h 1387248"/>
              <a:gd name="connisteX57" fmla="*/ 1981905 w 2003495"/>
              <a:gd name="connsiteY57" fmla="*/ 428469 h 1387248"/>
              <a:gd name="connisteX58" fmla="*/ 1992700 w 2003495"/>
              <a:gd name="connsiteY58" fmla="*/ 364334 h 1387248"/>
              <a:gd name="connisteX59" fmla="*/ 2003495 w 2003495"/>
              <a:gd name="connsiteY59" fmla="*/ 300199 h 138724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Lst>
            <a:rect l="l" t="t" r="r" b="b"/>
            <a:pathLst>
              <a:path w="2003496" h="1387249">
                <a:moveTo>
                  <a:pt x="1976" y="1306674"/>
                </a:moveTo>
                <a:cubicBezTo>
                  <a:pt x="1976" y="1293339"/>
                  <a:pt x="1976" y="1264129"/>
                  <a:pt x="1976" y="1231744"/>
                </a:cubicBezTo>
                <a:cubicBezTo>
                  <a:pt x="1976" y="1199359"/>
                  <a:pt x="-2469" y="1182214"/>
                  <a:pt x="1976" y="1146019"/>
                </a:cubicBezTo>
                <a:cubicBezTo>
                  <a:pt x="6421" y="1109824"/>
                  <a:pt x="14676" y="1081884"/>
                  <a:pt x="22931" y="1049499"/>
                </a:cubicBezTo>
                <a:cubicBezTo>
                  <a:pt x="31186" y="1017114"/>
                  <a:pt x="38171" y="1015209"/>
                  <a:pt x="44521" y="985364"/>
                </a:cubicBezTo>
                <a:cubicBezTo>
                  <a:pt x="50871" y="955519"/>
                  <a:pt x="46426" y="929484"/>
                  <a:pt x="55316" y="899639"/>
                </a:cubicBezTo>
                <a:cubicBezTo>
                  <a:pt x="64206" y="869794"/>
                  <a:pt x="79446" y="860904"/>
                  <a:pt x="87701" y="835504"/>
                </a:cubicBezTo>
                <a:cubicBezTo>
                  <a:pt x="95956" y="810104"/>
                  <a:pt x="89606" y="801214"/>
                  <a:pt x="97861" y="771369"/>
                </a:cubicBezTo>
                <a:cubicBezTo>
                  <a:pt x="106116" y="741524"/>
                  <a:pt x="117546" y="719934"/>
                  <a:pt x="130246" y="685644"/>
                </a:cubicBezTo>
                <a:cubicBezTo>
                  <a:pt x="142946" y="651354"/>
                  <a:pt x="154376" y="632304"/>
                  <a:pt x="162631" y="599919"/>
                </a:cubicBezTo>
                <a:cubicBezTo>
                  <a:pt x="170886" y="567534"/>
                  <a:pt x="161996" y="552929"/>
                  <a:pt x="172791" y="524989"/>
                </a:cubicBezTo>
                <a:cubicBezTo>
                  <a:pt x="183586" y="497049"/>
                  <a:pt x="198826" y="488794"/>
                  <a:pt x="215971" y="460854"/>
                </a:cubicBezTo>
                <a:cubicBezTo>
                  <a:pt x="233116" y="432914"/>
                  <a:pt x="243276" y="415769"/>
                  <a:pt x="258516" y="385924"/>
                </a:cubicBezTo>
                <a:cubicBezTo>
                  <a:pt x="273756" y="356079"/>
                  <a:pt x="275661" y="338934"/>
                  <a:pt x="290901" y="310994"/>
                </a:cubicBezTo>
                <a:cubicBezTo>
                  <a:pt x="306141" y="283054"/>
                  <a:pt x="314396" y="274799"/>
                  <a:pt x="333446" y="246859"/>
                </a:cubicBezTo>
                <a:cubicBezTo>
                  <a:pt x="352496" y="218919"/>
                  <a:pt x="368371" y="199869"/>
                  <a:pt x="387421" y="171929"/>
                </a:cubicBezTo>
                <a:cubicBezTo>
                  <a:pt x="406471" y="143989"/>
                  <a:pt x="410916" y="133194"/>
                  <a:pt x="429966" y="107794"/>
                </a:cubicBezTo>
                <a:cubicBezTo>
                  <a:pt x="449016" y="82394"/>
                  <a:pt x="459811" y="62709"/>
                  <a:pt x="483306" y="43659"/>
                </a:cubicBezTo>
                <a:cubicBezTo>
                  <a:pt x="506801" y="24609"/>
                  <a:pt x="519501" y="20164"/>
                  <a:pt x="547441" y="11274"/>
                </a:cubicBezTo>
                <a:cubicBezTo>
                  <a:pt x="575381" y="2384"/>
                  <a:pt x="594431" y="-1426"/>
                  <a:pt x="622371" y="479"/>
                </a:cubicBezTo>
                <a:cubicBezTo>
                  <a:pt x="650311" y="2384"/>
                  <a:pt x="661106" y="9369"/>
                  <a:pt x="687141" y="22069"/>
                </a:cubicBezTo>
                <a:cubicBezTo>
                  <a:pt x="713176" y="34769"/>
                  <a:pt x="721431" y="47469"/>
                  <a:pt x="751276" y="64614"/>
                </a:cubicBezTo>
                <a:cubicBezTo>
                  <a:pt x="781121" y="81759"/>
                  <a:pt x="804616" y="86204"/>
                  <a:pt x="837001" y="107794"/>
                </a:cubicBezTo>
                <a:cubicBezTo>
                  <a:pt x="869386" y="129384"/>
                  <a:pt x="883991" y="146529"/>
                  <a:pt x="911931" y="171929"/>
                </a:cubicBezTo>
                <a:cubicBezTo>
                  <a:pt x="939871" y="197329"/>
                  <a:pt x="954476" y="208124"/>
                  <a:pt x="976066" y="236064"/>
                </a:cubicBezTo>
                <a:cubicBezTo>
                  <a:pt x="997656" y="264004"/>
                  <a:pt x="1003371" y="283054"/>
                  <a:pt x="1018611" y="310994"/>
                </a:cubicBezTo>
                <a:cubicBezTo>
                  <a:pt x="1033851" y="338934"/>
                  <a:pt x="1035756" y="345284"/>
                  <a:pt x="1050996" y="375129"/>
                </a:cubicBezTo>
                <a:cubicBezTo>
                  <a:pt x="1066236" y="404974"/>
                  <a:pt x="1080841" y="431009"/>
                  <a:pt x="1093541" y="460854"/>
                </a:cubicBezTo>
                <a:cubicBezTo>
                  <a:pt x="1106241" y="490699"/>
                  <a:pt x="1106241" y="499589"/>
                  <a:pt x="1115131" y="524989"/>
                </a:cubicBezTo>
                <a:cubicBezTo>
                  <a:pt x="1124021" y="550389"/>
                  <a:pt x="1130371" y="563724"/>
                  <a:pt x="1136721" y="589124"/>
                </a:cubicBezTo>
                <a:cubicBezTo>
                  <a:pt x="1143071" y="614524"/>
                  <a:pt x="1142436" y="625319"/>
                  <a:pt x="1146881" y="653259"/>
                </a:cubicBezTo>
                <a:cubicBezTo>
                  <a:pt x="1151326" y="681199"/>
                  <a:pt x="1151326" y="698344"/>
                  <a:pt x="1157676" y="728189"/>
                </a:cubicBezTo>
                <a:cubicBezTo>
                  <a:pt x="1164026" y="758034"/>
                  <a:pt x="1170376" y="773274"/>
                  <a:pt x="1179266" y="803119"/>
                </a:cubicBezTo>
                <a:cubicBezTo>
                  <a:pt x="1188156" y="832964"/>
                  <a:pt x="1192601" y="850109"/>
                  <a:pt x="1200856" y="878049"/>
                </a:cubicBezTo>
                <a:cubicBezTo>
                  <a:pt x="1209111" y="905989"/>
                  <a:pt x="1215461" y="912974"/>
                  <a:pt x="1221811" y="942819"/>
                </a:cubicBezTo>
                <a:cubicBezTo>
                  <a:pt x="1228161" y="972664"/>
                  <a:pt x="1226256" y="996159"/>
                  <a:pt x="1232606" y="1027909"/>
                </a:cubicBezTo>
                <a:cubicBezTo>
                  <a:pt x="1238956" y="1059659"/>
                  <a:pt x="1245306" y="1072994"/>
                  <a:pt x="1254196" y="1102839"/>
                </a:cubicBezTo>
                <a:cubicBezTo>
                  <a:pt x="1263086" y="1132684"/>
                  <a:pt x="1264991" y="1147924"/>
                  <a:pt x="1275786" y="1177769"/>
                </a:cubicBezTo>
                <a:cubicBezTo>
                  <a:pt x="1286581" y="1207614"/>
                  <a:pt x="1294836" y="1224759"/>
                  <a:pt x="1307536" y="1252699"/>
                </a:cubicBezTo>
                <a:cubicBezTo>
                  <a:pt x="1320236" y="1280639"/>
                  <a:pt x="1322776" y="1291434"/>
                  <a:pt x="1339921" y="1317469"/>
                </a:cubicBezTo>
                <a:cubicBezTo>
                  <a:pt x="1357066" y="1343504"/>
                  <a:pt x="1369766" y="1368904"/>
                  <a:pt x="1393261" y="1381604"/>
                </a:cubicBezTo>
                <a:cubicBezTo>
                  <a:pt x="1416756" y="1394304"/>
                  <a:pt x="1429456" y="1381604"/>
                  <a:pt x="1457396" y="1381604"/>
                </a:cubicBezTo>
                <a:cubicBezTo>
                  <a:pt x="1485336" y="1381604"/>
                  <a:pt x="1504386" y="1383509"/>
                  <a:pt x="1532326" y="1381604"/>
                </a:cubicBezTo>
                <a:cubicBezTo>
                  <a:pt x="1560266" y="1379699"/>
                  <a:pt x="1571061" y="1381604"/>
                  <a:pt x="1596461" y="1370809"/>
                </a:cubicBezTo>
                <a:cubicBezTo>
                  <a:pt x="1621861" y="1360014"/>
                  <a:pt x="1634561" y="1349219"/>
                  <a:pt x="1660596" y="1327629"/>
                </a:cubicBezTo>
                <a:cubicBezTo>
                  <a:pt x="1686631" y="1306039"/>
                  <a:pt x="1706316" y="1288894"/>
                  <a:pt x="1725366" y="1263494"/>
                </a:cubicBezTo>
                <a:cubicBezTo>
                  <a:pt x="1744416" y="1238094"/>
                  <a:pt x="1744416" y="1227299"/>
                  <a:pt x="1757116" y="1199359"/>
                </a:cubicBezTo>
                <a:cubicBezTo>
                  <a:pt x="1769816" y="1171419"/>
                  <a:pt x="1776801" y="1154274"/>
                  <a:pt x="1789501" y="1124429"/>
                </a:cubicBezTo>
                <a:cubicBezTo>
                  <a:pt x="1802201" y="1094584"/>
                  <a:pt x="1810456" y="1077439"/>
                  <a:pt x="1821251" y="1049499"/>
                </a:cubicBezTo>
                <a:cubicBezTo>
                  <a:pt x="1832046" y="1021559"/>
                  <a:pt x="1833951" y="1010764"/>
                  <a:pt x="1842841" y="985364"/>
                </a:cubicBezTo>
                <a:cubicBezTo>
                  <a:pt x="1851731" y="959964"/>
                  <a:pt x="1853636" y="951074"/>
                  <a:pt x="1864431" y="921229"/>
                </a:cubicBezTo>
                <a:cubicBezTo>
                  <a:pt x="1875226" y="891384"/>
                  <a:pt x="1887926" y="867889"/>
                  <a:pt x="1896181" y="835504"/>
                </a:cubicBezTo>
                <a:cubicBezTo>
                  <a:pt x="1904436" y="803119"/>
                  <a:pt x="1902531" y="788514"/>
                  <a:pt x="1906976" y="760574"/>
                </a:cubicBezTo>
                <a:cubicBezTo>
                  <a:pt x="1911421" y="732634"/>
                  <a:pt x="1915866" y="724379"/>
                  <a:pt x="1917771" y="696439"/>
                </a:cubicBezTo>
                <a:cubicBezTo>
                  <a:pt x="1919676" y="668499"/>
                  <a:pt x="1913326" y="649449"/>
                  <a:pt x="1917771" y="621509"/>
                </a:cubicBezTo>
                <a:cubicBezTo>
                  <a:pt x="1922216" y="593569"/>
                  <a:pt x="1931106" y="582774"/>
                  <a:pt x="1939361" y="557374"/>
                </a:cubicBezTo>
                <a:cubicBezTo>
                  <a:pt x="1947616" y="531974"/>
                  <a:pt x="1952061" y="519274"/>
                  <a:pt x="1960316" y="493239"/>
                </a:cubicBezTo>
                <a:cubicBezTo>
                  <a:pt x="1968571" y="467204"/>
                  <a:pt x="1975556" y="454504"/>
                  <a:pt x="1981906" y="428469"/>
                </a:cubicBezTo>
                <a:cubicBezTo>
                  <a:pt x="1988256" y="402434"/>
                  <a:pt x="1988256" y="389734"/>
                  <a:pt x="1992701" y="364334"/>
                </a:cubicBezTo>
                <a:cubicBezTo>
                  <a:pt x="1997146" y="338934"/>
                  <a:pt x="2001591" y="311629"/>
                  <a:pt x="2003496" y="300199"/>
                </a:cubicBezTo>
              </a:path>
            </a:pathLst>
          </a:custGeom>
          <a:noFill/>
          <a:ln>
            <a:solidFill>
              <a:srgbClr val="342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5"/>
          <a:stretch>
            <a:fillRect/>
          </a:stretch>
        </p:blipFill>
        <p:spPr>
          <a:xfrm>
            <a:off x="10155555" y="5632450"/>
            <a:ext cx="152400" cy="137160"/>
          </a:xfrm>
          <a:prstGeom prst="rect">
            <a:avLst/>
          </a:prstGeom>
        </p:spPr>
      </p:pic>
      <p:pic>
        <p:nvPicPr>
          <p:cNvPr id="23" name="图片 22"/>
          <p:cNvPicPr>
            <a:picLocks noChangeAspect="1"/>
          </p:cNvPicPr>
          <p:nvPr/>
        </p:nvPicPr>
        <p:blipFill>
          <a:blip r:embed="rId6"/>
          <a:stretch>
            <a:fillRect/>
          </a:stretch>
        </p:blipFill>
        <p:spPr>
          <a:xfrm>
            <a:off x="9980295" y="5617210"/>
            <a:ext cx="175260" cy="152400"/>
          </a:xfrm>
          <a:prstGeom prst="rect">
            <a:avLst/>
          </a:prstGeom>
        </p:spPr>
      </p:pic>
      <p:sp>
        <p:nvSpPr>
          <p:cNvPr id="24" name="文本框 23"/>
          <p:cNvSpPr txBox="1"/>
          <p:nvPr/>
        </p:nvSpPr>
        <p:spPr>
          <a:xfrm>
            <a:off x="3612515" y="2980055"/>
            <a:ext cx="1734820" cy="922020"/>
          </a:xfrm>
          <a:prstGeom prst="rect">
            <a:avLst/>
          </a:prstGeom>
          <a:noFill/>
        </p:spPr>
        <p:txBody>
          <a:bodyPr wrap="square" rtlCol="0">
            <a:spAutoFit/>
          </a:bodyPr>
          <a:lstStyle/>
          <a:p>
            <a:r>
              <a:rPr lang="zh-CN" altLang="en-US" sz="1800" b="1">
                <a:solidFill>
                  <a:schemeClr val="tx1">
                    <a:lumMod val="85000"/>
                    <a:lumOff val="15000"/>
                  </a:schemeClr>
                </a:solidFill>
                <a:latin typeface="微软雅黑" panose="020B0503020204020204" pitchFamily="34" charset="-122"/>
                <a:ea typeface="微软雅黑" panose="020B0503020204020204" pitchFamily="34" charset="-122"/>
              </a:rPr>
              <a:t>欠拟合</a:t>
            </a:r>
          </a:p>
          <a:p>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rPr>
              <a:t>导致会把苹果判断为树叶</a:t>
            </a:r>
          </a:p>
        </p:txBody>
      </p:sp>
      <p:sp>
        <p:nvSpPr>
          <p:cNvPr id="25" name="文本框 24"/>
          <p:cNvSpPr txBox="1"/>
          <p:nvPr/>
        </p:nvSpPr>
        <p:spPr>
          <a:xfrm>
            <a:off x="5419725" y="3203575"/>
            <a:ext cx="1734820" cy="368300"/>
          </a:xfrm>
          <a:prstGeom prst="rect">
            <a:avLst/>
          </a:prstGeom>
          <a:noFill/>
        </p:spPr>
        <p:txBody>
          <a:bodyPr wrap="square" rtlCol="0">
            <a:spAutoFit/>
          </a:bodyPr>
          <a:lstStyle/>
          <a:p>
            <a:r>
              <a:rPr lang="zh-CN" altLang="en-US" sz="1800" b="1">
                <a:solidFill>
                  <a:schemeClr val="tx1">
                    <a:lumMod val="85000"/>
                    <a:lumOff val="15000"/>
                  </a:schemeClr>
                </a:solidFill>
                <a:latin typeface="微软雅黑" panose="020B0503020204020204" pitchFamily="34" charset="-122"/>
                <a:ea typeface="微软雅黑" panose="020B0503020204020204" pitchFamily="34" charset="-122"/>
              </a:rPr>
              <a:t>好的树叶模型</a:t>
            </a:r>
          </a:p>
        </p:txBody>
      </p:sp>
      <p:sp>
        <p:nvSpPr>
          <p:cNvPr id="26" name="文本框 25"/>
          <p:cNvSpPr txBox="1"/>
          <p:nvPr/>
        </p:nvSpPr>
        <p:spPr>
          <a:xfrm>
            <a:off x="7548245" y="2980055"/>
            <a:ext cx="2901315" cy="922020"/>
          </a:xfrm>
          <a:prstGeom prst="rect">
            <a:avLst/>
          </a:prstGeom>
          <a:noFill/>
        </p:spPr>
        <p:txBody>
          <a:bodyPr wrap="square" rtlCol="0">
            <a:spAutoFit/>
          </a:bodyPr>
          <a:lstStyle/>
          <a:p>
            <a:r>
              <a:rPr lang="zh-CN" altLang="en-US" sz="1800" b="1">
                <a:solidFill>
                  <a:schemeClr val="tx1">
                    <a:lumMod val="85000"/>
                    <a:lumOff val="15000"/>
                  </a:schemeClr>
                </a:solidFill>
                <a:latin typeface="微软雅黑" panose="020B0503020204020204" pitchFamily="34" charset="-122"/>
                <a:ea typeface="微软雅黑" panose="020B0503020204020204" pitchFamily="34" charset="-122"/>
              </a:rPr>
              <a:t>过拟合</a:t>
            </a:r>
          </a:p>
          <a:p>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rPr>
              <a:t>导致必须边缘有锯齿状才是树叶，其他不是树叶</a:t>
            </a:r>
          </a:p>
        </p:txBody>
      </p:sp>
      <p:sp>
        <p:nvSpPr>
          <p:cNvPr id="27" name="文本框 26"/>
          <p:cNvSpPr txBox="1"/>
          <p:nvPr/>
        </p:nvSpPr>
        <p:spPr>
          <a:xfrm>
            <a:off x="9868535" y="1439545"/>
            <a:ext cx="1744980" cy="645160"/>
          </a:xfrm>
          <a:prstGeom prst="rect">
            <a:avLst/>
          </a:prstGeom>
          <a:noFill/>
        </p:spPr>
        <p:txBody>
          <a:bodyPr wrap="square" rtlCol="0">
            <a:spAutoFit/>
          </a:bodyPr>
          <a:lstStyle/>
          <a:p>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rPr>
              <a:t>人脑创建识别树叶的模型</a:t>
            </a:r>
          </a:p>
        </p:txBody>
      </p:sp>
      <p:sp>
        <p:nvSpPr>
          <p:cNvPr id="28" name="文本框 27"/>
          <p:cNvSpPr txBox="1"/>
          <p:nvPr/>
        </p:nvSpPr>
        <p:spPr>
          <a:xfrm>
            <a:off x="3621405" y="1862455"/>
            <a:ext cx="942975" cy="368300"/>
          </a:xfrm>
          <a:prstGeom prst="rect">
            <a:avLst/>
          </a:prstGeom>
          <a:noFill/>
        </p:spPr>
        <p:txBody>
          <a:bodyPr wrap="square" rtlCol="0">
            <a:spAutoFit/>
          </a:bodyPr>
          <a:lstStyle/>
          <a:p>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rPr>
              <a:t>模型一</a:t>
            </a:r>
          </a:p>
        </p:txBody>
      </p:sp>
      <p:sp>
        <p:nvSpPr>
          <p:cNvPr id="29" name="文本框 28"/>
          <p:cNvSpPr txBox="1"/>
          <p:nvPr/>
        </p:nvSpPr>
        <p:spPr>
          <a:xfrm>
            <a:off x="5584825" y="1786890"/>
            <a:ext cx="942975" cy="368300"/>
          </a:xfrm>
          <a:prstGeom prst="rect">
            <a:avLst/>
          </a:prstGeom>
          <a:noFill/>
        </p:spPr>
        <p:txBody>
          <a:bodyPr wrap="square" rtlCol="0">
            <a:spAutoFit/>
          </a:bodyPr>
          <a:lstStyle/>
          <a:p>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rPr>
              <a:t>模型二</a:t>
            </a:r>
          </a:p>
        </p:txBody>
      </p:sp>
      <p:sp>
        <p:nvSpPr>
          <p:cNvPr id="30" name="文本框 29"/>
          <p:cNvSpPr txBox="1"/>
          <p:nvPr/>
        </p:nvSpPr>
        <p:spPr>
          <a:xfrm>
            <a:off x="7548245" y="1789430"/>
            <a:ext cx="942975" cy="368300"/>
          </a:xfrm>
          <a:prstGeom prst="rect">
            <a:avLst/>
          </a:prstGeom>
          <a:noFill/>
        </p:spPr>
        <p:txBody>
          <a:bodyPr wrap="square" rtlCol="0">
            <a:spAutoFit/>
          </a:bodyPr>
          <a:lstStyle/>
          <a:p>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rPr>
              <a:t>模型三</a:t>
            </a:r>
          </a:p>
        </p:txBody>
      </p:sp>
      <p:pic>
        <p:nvPicPr>
          <p:cNvPr id="31" name="图片 30"/>
          <p:cNvPicPr>
            <a:picLocks noChangeAspect="1"/>
          </p:cNvPicPr>
          <p:nvPr/>
        </p:nvPicPr>
        <p:blipFill>
          <a:blip r:embed="rId7"/>
          <a:stretch>
            <a:fillRect/>
          </a:stretch>
        </p:blipFill>
        <p:spPr>
          <a:xfrm rot="3120000">
            <a:off x="4016375" y="2140585"/>
            <a:ext cx="513080" cy="811530"/>
          </a:xfrm>
          <a:prstGeom prst="rect">
            <a:avLst/>
          </a:prstGeom>
        </p:spPr>
      </p:pic>
      <p:cxnSp>
        <p:nvCxnSpPr>
          <p:cNvPr id="32" name="直接连接符 31"/>
          <p:cNvCxnSpPr/>
          <p:nvPr/>
        </p:nvCxnSpPr>
        <p:spPr>
          <a:xfrm>
            <a:off x="1084580" y="4117975"/>
            <a:ext cx="10404475" cy="0"/>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8"/>
          <a:stretch>
            <a:fillRect/>
          </a:stretch>
        </p:blipFill>
        <p:spPr>
          <a:xfrm>
            <a:off x="10168255" y="2125980"/>
            <a:ext cx="869315" cy="752475"/>
          </a:xfrm>
          <a:prstGeom prst="rect">
            <a:avLst/>
          </a:prstGeom>
        </p:spPr>
      </p:pic>
      <p:sp>
        <p:nvSpPr>
          <p:cNvPr id="34" name="圆角矩形 33"/>
          <p:cNvSpPr/>
          <p:nvPr/>
        </p:nvSpPr>
        <p:spPr>
          <a:xfrm>
            <a:off x="9853930" y="1365250"/>
            <a:ext cx="1605280" cy="15735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9883775" y="4831715"/>
            <a:ext cx="1605280" cy="15735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0094595" y="4833620"/>
            <a:ext cx="1241425" cy="645160"/>
          </a:xfrm>
          <a:prstGeom prst="rect">
            <a:avLst/>
          </a:prstGeom>
          <a:noFill/>
        </p:spPr>
        <p:txBody>
          <a:bodyPr wrap="square" rtlCol="0">
            <a:spAutoFit/>
          </a:bodyPr>
          <a:lstStyle/>
          <a:p>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rPr>
              <a:t>机器学习</a:t>
            </a:r>
          </a:p>
          <a:p>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rPr>
              <a:t>分类模型</a:t>
            </a:r>
          </a:p>
        </p:txBody>
      </p:sp>
    </p:spTree>
    <p:extLst>
      <p:ext uri="{BB962C8B-B14F-4D97-AF65-F5344CB8AC3E}">
        <p14:creationId xmlns:p14="http://schemas.microsoft.com/office/powerpoint/2010/main" val="2924863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t>泛化错误</a:t>
            </a:r>
          </a:p>
        </p:txBody>
      </p:sp>
      <p:pic>
        <p:nvPicPr>
          <p:cNvPr id="5" name="图片 4"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27160" y="2115675"/>
            <a:ext cx="3696216" cy="543001"/>
          </a:xfrm>
          <a:prstGeom prst="rect">
            <a:avLst/>
          </a:prstGeom>
        </p:spPr>
      </p:pic>
      <p:sp>
        <p:nvSpPr>
          <p:cNvPr id="4" name="矩形 3"/>
          <p:cNvSpPr/>
          <p:nvPr/>
        </p:nvSpPr>
        <p:spPr>
          <a:xfrm>
            <a:off x="2951044" y="1415430"/>
            <a:ext cx="1620957" cy="523220"/>
          </a:xfrm>
          <a:prstGeom prst="rect">
            <a:avLst/>
          </a:prstGeom>
        </p:spPr>
        <p:txBody>
          <a:bodyPr wrap="none">
            <a:spAutoFit/>
          </a:bodyPr>
          <a:lstStyle/>
          <a:p>
            <a:r>
              <a:rPr lang="zh-CN" altLang="en-US" sz="2800" dirty="0"/>
              <a:t>期望风险</a:t>
            </a:r>
            <a:endParaRPr lang="en-US" altLang="zh-CN" sz="2800" dirty="0"/>
          </a:p>
        </p:txBody>
      </p:sp>
      <p:sp>
        <p:nvSpPr>
          <p:cNvPr id="8" name="矩形 7"/>
          <p:cNvSpPr/>
          <p:nvPr/>
        </p:nvSpPr>
        <p:spPr>
          <a:xfrm>
            <a:off x="7650863" y="1338554"/>
            <a:ext cx="1620957" cy="523220"/>
          </a:xfrm>
          <a:prstGeom prst="rect">
            <a:avLst/>
          </a:prstGeom>
        </p:spPr>
        <p:txBody>
          <a:bodyPr wrap="none">
            <a:spAutoFit/>
          </a:bodyPr>
          <a:lstStyle/>
          <a:p>
            <a:r>
              <a:rPr lang="zh-CN" altLang="en-US" sz="2800" dirty="0"/>
              <a:t>经验风险</a:t>
            </a:r>
            <a:endParaRPr lang="en-US" altLang="zh-CN" sz="2800" dirty="0"/>
          </a:p>
        </p:txBody>
      </p:sp>
      <p:sp>
        <p:nvSpPr>
          <p:cNvPr id="9" name="矩形 8"/>
          <p:cNvSpPr/>
          <p:nvPr/>
        </p:nvSpPr>
        <p:spPr>
          <a:xfrm>
            <a:off x="4924618" y="5652548"/>
            <a:ext cx="1620957" cy="523220"/>
          </a:xfrm>
          <a:prstGeom prst="rect">
            <a:avLst/>
          </a:prstGeom>
        </p:spPr>
        <p:txBody>
          <a:bodyPr wrap="none">
            <a:spAutoFit/>
          </a:bodyPr>
          <a:lstStyle/>
          <a:p>
            <a:r>
              <a:rPr lang="zh-CN" altLang="en-US" sz="2800" dirty="0">
                <a:solidFill>
                  <a:srgbClr val="FF0000"/>
                </a:solidFill>
              </a:rPr>
              <a:t>泛化错误</a:t>
            </a:r>
            <a:endParaRPr lang="en-US" altLang="zh-CN" sz="2800" dirty="0">
              <a:solidFill>
                <a:srgbClr val="FF0000"/>
              </a:solidFill>
            </a:endParaRPr>
          </a:p>
        </p:txBody>
      </p:sp>
      <p:pic>
        <p:nvPicPr>
          <p:cNvPr id="10" name="图片 9" descr="屏幕剪辑"/>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19400" y="2768805"/>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88862" y="2992044"/>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p:cNvSpPr/>
              <p:nvPr/>
            </p:nvSpPr>
            <p:spPr>
              <a:xfrm>
                <a:off x="5486401" y="3601018"/>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5486401" y="3601018"/>
                <a:ext cx="973343" cy="1015663"/>
              </a:xfrm>
              <a:prstGeom prst="rect">
                <a:avLst/>
              </a:prstGeom>
              <a:blipFill>
                <a:blip r:embed="rId9"/>
                <a:stretch>
                  <a:fillRect/>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6427" y="1974108"/>
            <a:ext cx="2909826" cy="598322"/>
          </a:xfrm>
          <a:prstGeom prst="rect">
            <a:avLst/>
          </a:prstGeom>
        </p:spPr>
      </p:pic>
      <p:pic>
        <p:nvPicPr>
          <p:cNvPr id="11" name="图片 10" descr="屏幕剪辑"/>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58514" y="5214725"/>
            <a:ext cx="3129725" cy="473541"/>
          </a:xfrm>
          <a:prstGeom prst="rect">
            <a:avLst/>
          </a:prstGeom>
        </p:spPr>
      </p:pic>
    </p:spTree>
    <p:custDataLst>
      <p:tags r:id="rId1"/>
    </p:custDataLst>
    <p:extLst>
      <p:ext uri="{BB962C8B-B14F-4D97-AF65-F5344CB8AC3E}">
        <p14:creationId xmlns:p14="http://schemas.microsoft.com/office/powerpoint/2010/main" val="387074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FB6E1-B296-453F-B9E0-0DF7C65B7FAC}"/>
              </a:ext>
            </a:extLst>
          </p:cNvPr>
          <p:cNvSpPr>
            <a:spLocks noGrp="1"/>
          </p:cNvSpPr>
          <p:nvPr>
            <p:ph type="title"/>
          </p:nvPr>
        </p:nvSpPr>
        <p:spPr>
          <a:xfrm>
            <a:off x="228600" y="152948"/>
            <a:ext cx="7620000" cy="733410"/>
          </a:xfrm>
        </p:spPr>
        <p:txBody>
          <a:bodyPr/>
          <a:lstStyle/>
          <a:p>
            <a:r>
              <a:rPr lang="zh-CN" altLang="en-US" sz="4400" b="1"/>
              <a:t>控制过拟合：模型正则化</a:t>
            </a:r>
            <a:endParaRPr lang="zh-CN" altLang="en-US" sz="4400" b="1" dirty="0"/>
          </a:p>
        </p:txBody>
      </p:sp>
      <p:pic>
        <p:nvPicPr>
          <p:cNvPr id="5" name="图片 4">
            <a:extLst>
              <a:ext uri="{FF2B5EF4-FFF2-40B4-BE49-F238E27FC236}">
                <a16:creationId xmlns:a16="http://schemas.microsoft.com/office/drawing/2014/main" id="{4C7B1B81-BB50-483A-9665-F15AF4CA9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30" y="1069421"/>
            <a:ext cx="10227622" cy="3714861"/>
          </a:xfrm>
          <a:prstGeom prst="rect">
            <a:avLst/>
          </a:prstGeom>
        </p:spPr>
      </p:pic>
      <p:sp>
        <p:nvSpPr>
          <p:cNvPr id="9" name="文本框 8">
            <a:extLst>
              <a:ext uri="{FF2B5EF4-FFF2-40B4-BE49-F238E27FC236}">
                <a16:creationId xmlns:a16="http://schemas.microsoft.com/office/drawing/2014/main" id="{9057A9B0-F316-4B03-A8B8-1EC61BA160D0}"/>
              </a:ext>
            </a:extLst>
          </p:cNvPr>
          <p:cNvSpPr txBox="1"/>
          <p:nvPr/>
        </p:nvSpPr>
        <p:spPr>
          <a:xfrm>
            <a:off x="7086600" y="5829746"/>
            <a:ext cx="3877985" cy="584775"/>
          </a:xfrm>
          <a:prstGeom prst="rect">
            <a:avLst/>
          </a:prstGeom>
          <a:noFill/>
        </p:spPr>
        <p:txBody>
          <a:bodyPr wrap="none" rtlCol="0">
            <a:spAutoFit/>
          </a:bodyPr>
          <a:lstStyle/>
          <a:p>
            <a:r>
              <a:rPr lang="zh-CN" altLang="en-US" sz="3200" dirty="0">
                <a:solidFill>
                  <a:srgbClr val="FF0000"/>
                </a:solidFill>
              </a:rPr>
              <a:t>对大的系数进行惩罚</a:t>
            </a:r>
          </a:p>
        </p:txBody>
      </p:sp>
      <p:pic>
        <p:nvPicPr>
          <p:cNvPr id="4" name="图片 3">
            <a:extLst>
              <a:ext uri="{FF2B5EF4-FFF2-40B4-BE49-F238E27FC236}">
                <a16:creationId xmlns:a16="http://schemas.microsoft.com/office/drawing/2014/main" id="{2BC8F052-8717-28E1-4C15-E45268512554}"/>
              </a:ext>
            </a:extLst>
          </p:cNvPr>
          <p:cNvPicPr>
            <a:picLocks noChangeAspect="1"/>
          </p:cNvPicPr>
          <p:nvPr/>
        </p:nvPicPr>
        <p:blipFill>
          <a:blip r:embed="rId5"/>
          <a:stretch>
            <a:fillRect/>
          </a:stretch>
        </p:blipFill>
        <p:spPr>
          <a:xfrm>
            <a:off x="2286000" y="4626133"/>
            <a:ext cx="6227537" cy="1140379"/>
          </a:xfrm>
          <a:prstGeom prst="rect">
            <a:avLst/>
          </a:prstGeom>
        </p:spPr>
      </p:pic>
    </p:spTree>
    <p:custDataLst>
      <p:tags r:id="rId1"/>
    </p:custDataLst>
    <p:extLst>
      <p:ext uri="{BB962C8B-B14F-4D97-AF65-F5344CB8AC3E}">
        <p14:creationId xmlns:p14="http://schemas.microsoft.com/office/powerpoint/2010/main" val="392440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FB6E1-B296-453F-B9E0-0DF7C65B7FAC}"/>
              </a:ext>
            </a:extLst>
          </p:cNvPr>
          <p:cNvSpPr>
            <a:spLocks noGrp="1"/>
          </p:cNvSpPr>
          <p:nvPr>
            <p:ph type="title"/>
          </p:nvPr>
        </p:nvSpPr>
        <p:spPr/>
        <p:txBody>
          <a:bodyPr/>
          <a:lstStyle/>
          <a:p>
            <a:r>
              <a:rPr lang="zh-CN" altLang="en-US" sz="4400" b="1"/>
              <a:t>控制过拟合：模型正则化</a:t>
            </a:r>
            <a:endParaRPr lang="zh-CN" altLang="en-US" sz="4400" dirty="0"/>
          </a:p>
        </p:txBody>
      </p:sp>
      <p:pic>
        <p:nvPicPr>
          <p:cNvPr id="7" name="图片 6">
            <a:extLst>
              <a:ext uri="{FF2B5EF4-FFF2-40B4-BE49-F238E27FC236}">
                <a16:creationId xmlns:a16="http://schemas.microsoft.com/office/drawing/2014/main" id="{0A3877A5-0302-4B68-8442-1D6317004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2667001"/>
            <a:ext cx="4572000" cy="3391890"/>
          </a:xfrm>
          <a:prstGeom prst="rect">
            <a:avLst/>
          </a:prstGeom>
        </p:spPr>
      </p:pic>
      <p:pic>
        <p:nvPicPr>
          <p:cNvPr id="11" name="图片 10">
            <a:extLst>
              <a:ext uri="{FF2B5EF4-FFF2-40B4-BE49-F238E27FC236}">
                <a16:creationId xmlns:a16="http://schemas.microsoft.com/office/drawing/2014/main" id="{312F5BC5-4437-46EE-91B7-55E1ABEE30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173" y="3343703"/>
            <a:ext cx="6300794" cy="2395638"/>
          </a:xfrm>
          <a:prstGeom prst="rect">
            <a:avLst/>
          </a:prstGeom>
        </p:spPr>
      </p:pic>
      <p:pic>
        <p:nvPicPr>
          <p:cNvPr id="3" name="图片 2">
            <a:extLst>
              <a:ext uri="{FF2B5EF4-FFF2-40B4-BE49-F238E27FC236}">
                <a16:creationId xmlns:a16="http://schemas.microsoft.com/office/drawing/2014/main" id="{F21F9379-C687-C157-A814-62F41EAD7EBA}"/>
              </a:ext>
            </a:extLst>
          </p:cNvPr>
          <p:cNvPicPr>
            <a:picLocks noChangeAspect="1"/>
          </p:cNvPicPr>
          <p:nvPr/>
        </p:nvPicPr>
        <p:blipFill>
          <a:blip r:embed="rId4"/>
          <a:stretch>
            <a:fillRect/>
          </a:stretch>
        </p:blipFill>
        <p:spPr>
          <a:xfrm>
            <a:off x="2514600" y="1206216"/>
            <a:ext cx="6227537" cy="1140379"/>
          </a:xfrm>
          <a:prstGeom prst="rect">
            <a:avLst/>
          </a:prstGeom>
        </p:spPr>
      </p:pic>
    </p:spTree>
    <p:extLst>
      <p:ext uri="{BB962C8B-B14F-4D97-AF65-F5344CB8AC3E}">
        <p14:creationId xmlns:p14="http://schemas.microsoft.com/office/powerpoint/2010/main" val="24585925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AD4FD-8BC6-4CCE-9A17-4C2521F2AEA0}"/>
              </a:ext>
            </a:extLst>
          </p:cNvPr>
          <p:cNvSpPr>
            <a:spLocks noGrp="1"/>
          </p:cNvSpPr>
          <p:nvPr>
            <p:ph type="title"/>
          </p:nvPr>
        </p:nvSpPr>
        <p:spPr/>
        <p:txBody>
          <a:bodyPr/>
          <a:lstStyle/>
          <a:p>
            <a:r>
              <a:rPr lang="zh-CN" altLang="en-US" sz="4400" b="1" dirty="0"/>
              <a:t>结构风险最小化</a:t>
            </a:r>
          </a:p>
        </p:txBody>
      </p:sp>
      <p:sp>
        <p:nvSpPr>
          <p:cNvPr id="3" name="内容占位符 2">
            <a:extLst>
              <a:ext uri="{FF2B5EF4-FFF2-40B4-BE49-F238E27FC236}">
                <a16:creationId xmlns:a16="http://schemas.microsoft.com/office/drawing/2014/main" id="{EDD0F147-8871-48DA-8689-0031FB1813CA}"/>
              </a:ext>
            </a:extLst>
          </p:cNvPr>
          <p:cNvSpPr>
            <a:spLocks noGrp="1"/>
          </p:cNvSpPr>
          <p:nvPr>
            <p:ph idx="1"/>
          </p:nvPr>
        </p:nvSpPr>
        <p:spPr/>
        <p:txBody>
          <a:bodyPr/>
          <a:lstStyle/>
          <a:p>
            <a:r>
              <a:rPr lang="zh-CN" altLang="en-US" dirty="0"/>
              <a:t>结构风险最小化准则</a:t>
            </a:r>
            <a:endParaRPr lang="en-US" altLang="zh-CN" dirty="0"/>
          </a:p>
          <a:p>
            <a:endParaRPr lang="en-US" altLang="zh-CN" dirty="0"/>
          </a:p>
          <a:p>
            <a:endParaRPr lang="en-US" altLang="zh-CN" dirty="0"/>
          </a:p>
          <a:p>
            <a:endParaRPr lang="en-US" altLang="zh-CN" dirty="0"/>
          </a:p>
          <a:p>
            <a:r>
              <a:rPr lang="zh-CN" altLang="en-US" dirty="0"/>
              <a:t>得到</a:t>
            </a:r>
            <a:endParaRPr lang="en-US" altLang="zh-CN" dirty="0"/>
          </a:p>
          <a:p>
            <a:endParaRPr lang="en-US" altLang="zh-CN" dirty="0"/>
          </a:p>
          <a:p>
            <a:endParaRPr lang="en-US" altLang="zh-CN" dirty="0"/>
          </a:p>
          <a:p>
            <a:pPr marL="154484" lvl="1" indent="0">
              <a:buNone/>
            </a:pPr>
            <a:endParaRPr lang="en-US" altLang="zh-CN" dirty="0"/>
          </a:p>
          <a:p>
            <a:endParaRPr lang="zh-CN" altLang="en-US" dirty="0"/>
          </a:p>
        </p:txBody>
      </p:sp>
      <p:pic>
        <p:nvPicPr>
          <p:cNvPr id="5" name="图片 4">
            <a:extLst>
              <a:ext uri="{FF2B5EF4-FFF2-40B4-BE49-F238E27FC236}">
                <a16:creationId xmlns:a16="http://schemas.microsoft.com/office/drawing/2014/main" id="{C9B5E1EE-067E-4EAA-8E5B-8DCE9FCAA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54" y="1828800"/>
            <a:ext cx="5407291" cy="1219200"/>
          </a:xfrm>
          <a:prstGeom prst="rect">
            <a:avLst/>
          </a:prstGeom>
        </p:spPr>
      </p:pic>
      <p:pic>
        <p:nvPicPr>
          <p:cNvPr id="7" name="图片 6">
            <a:extLst>
              <a:ext uri="{FF2B5EF4-FFF2-40B4-BE49-F238E27FC236}">
                <a16:creationId xmlns:a16="http://schemas.microsoft.com/office/drawing/2014/main" id="{12E5587A-260A-43D6-B666-0A875D433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635829"/>
            <a:ext cx="3510306" cy="713031"/>
          </a:xfrm>
          <a:prstGeom prst="rect">
            <a:avLst/>
          </a:prstGeom>
        </p:spPr>
      </p:pic>
    </p:spTree>
    <p:extLst>
      <p:ext uri="{BB962C8B-B14F-4D97-AF65-F5344CB8AC3E}">
        <p14:creationId xmlns:p14="http://schemas.microsoft.com/office/powerpoint/2010/main" val="17455187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14BBF-6946-CD4B-719C-7625053A0371}"/>
              </a:ext>
            </a:extLst>
          </p:cNvPr>
          <p:cNvSpPr>
            <a:spLocks noGrp="1"/>
          </p:cNvSpPr>
          <p:nvPr>
            <p:ph type="title"/>
          </p:nvPr>
        </p:nvSpPr>
        <p:spPr/>
        <p:txBody>
          <a:bodyPr/>
          <a:lstStyle/>
          <a:p>
            <a:r>
              <a:rPr lang="en-US" altLang="zh-CN" sz="4000" b="1"/>
              <a:t>L1</a:t>
            </a:r>
            <a:r>
              <a:rPr lang="zh-CN" altLang="en-US" sz="4000" b="1"/>
              <a:t>正则</a:t>
            </a:r>
          </a:p>
        </p:txBody>
      </p:sp>
      <p:pic>
        <p:nvPicPr>
          <p:cNvPr id="5" name="内容占位符 4">
            <a:extLst>
              <a:ext uri="{FF2B5EF4-FFF2-40B4-BE49-F238E27FC236}">
                <a16:creationId xmlns:a16="http://schemas.microsoft.com/office/drawing/2014/main" id="{B9BA3E07-4DC5-5925-3FC6-DFD976273516}"/>
              </a:ext>
            </a:extLst>
          </p:cNvPr>
          <p:cNvPicPr>
            <a:picLocks noGrp="1" noChangeAspect="1"/>
          </p:cNvPicPr>
          <p:nvPr>
            <p:ph idx="1"/>
          </p:nvPr>
        </p:nvPicPr>
        <p:blipFill>
          <a:blip r:embed="rId2"/>
          <a:stretch>
            <a:fillRect/>
          </a:stretch>
        </p:blipFill>
        <p:spPr>
          <a:xfrm>
            <a:off x="609600" y="1085850"/>
            <a:ext cx="11183407" cy="4686300"/>
          </a:xfrm>
        </p:spPr>
      </p:pic>
    </p:spTree>
    <p:extLst>
      <p:ext uri="{BB962C8B-B14F-4D97-AF65-F5344CB8AC3E}">
        <p14:creationId xmlns:p14="http://schemas.microsoft.com/office/powerpoint/2010/main" val="2371005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48382-34A0-4731-84F6-2FF294E05885}"/>
              </a:ext>
            </a:extLst>
          </p:cNvPr>
          <p:cNvSpPr>
            <a:spLocks noGrp="1"/>
          </p:cNvSpPr>
          <p:nvPr>
            <p:ph type="title"/>
          </p:nvPr>
        </p:nvSpPr>
        <p:spPr/>
        <p:txBody>
          <a:bodyPr/>
          <a:lstStyle/>
          <a:p>
            <a:r>
              <a:rPr lang="zh-CN" altLang="en-US" sz="4400" b="1"/>
              <a:t>重看一元多项式线性回归</a:t>
            </a:r>
            <a:endParaRPr lang="zh-CN" altLang="en-US" sz="4400" b="1" dirty="0"/>
          </a:p>
        </p:txBody>
      </p:sp>
      <p:pic>
        <p:nvPicPr>
          <p:cNvPr id="4" name="图片 3">
            <a:extLst>
              <a:ext uri="{FF2B5EF4-FFF2-40B4-BE49-F238E27FC236}">
                <a16:creationId xmlns:a16="http://schemas.microsoft.com/office/drawing/2014/main" id="{B9842612-B6C2-4539-B85D-351DFCB7C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066240"/>
            <a:ext cx="4871446" cy="3456093"/>
          </a:xfrm>
          <a:prstGeom prst="rect">
            <a:avLst/>
          </a:prstGeom>
        </p:spPr>
      </p:pic>
      <p:sp>
        <p:nvSpPr>
          <p:cNvPr id="8" name="文本框 7">
            <a:extLst>
              <a:ext uri="{FF2B5EF4-FFF2-40B4-BE49-F238E27FC236}">
                <a16:creationId xmlns:a16="http://schemas.microsoft.com/office/drawing/2014/main" id="{4824B9AE-3AE4-4F05-8110-C7D1F8FD3819}"/>
              </a:ext>
            </a:extLst>
          </p:cNvPr>
          <p:cNvSpPr txBox="1"/>
          <p:nvPr/>
        </p:nvSpPr>
        <p:spPr>
          <a:xfrm>
            <a:off x="6248400" y="1066240"/>
            <a:ext cx="1107996" cy="646331"/>
          </a:xfrm>
          <a:prstGeom prst="rect">
            <a:avLst/>
          </a:prstGeom>
          <a:noFill/>
        </p:spPr>
        <p:txBody>
          <a:bodyPr wrap="none" rtlCol="0">
            <a:spAutoFit/>
          </a:bodyPr>
          <a:lstStyle/>
          <a:p>
            <a:r>
              <a:rPr lang="zh-CN" altLang="en-US" sz="3600" dirty="0"/>
              <a:t>模型</a:t>
            </a:r>
          </a:p>
        </p:txBody>
      </p:sp>
      <p:pic>
        <p:nvPicPr>
          <p:cNvPr id="5" name="图片 4">
            <a:extLst>
              <a:ext uri="{FF2B5EF4-FFF2-40B4-BE49-F238E27FC236}">
                <a16:creationId xmlns:a16="http://schemas.microsoft.com/office/drawing/2014/main" id="{4E32DD39-B8AC-09DA-CE97-18ACF519AB5D}"/>
              </a:ext>
            </a:extLst>
          </p:cNvPr>
          <p:cNvPicPr>
            <a:picLocks noChangeAspect="1"/>
          </p:cNvPicPr>
          <p:nvPr/>
        </p:nvPicPr>
        <p:blipFill>
          <a:blip r:embed="rId3"/>
          <a:stretch>
            <a:fillRect/>
          </a:stretch>
        </p:blipFill>
        <p:spPr>
          <a:xfrm>
            <a:off x="6008868" y="1944157"/>
            <a:ext cx="5867400" cy="887656"/>
          </a:xfrm>
          <a:prstGeom prst="rect">
            <a:avLst/>
          </a:prstGeom>
        </p:spPr>
      </p:pic>
      <p:pic>
        <p:nvPicPr>
          <p:cNvPr id="6" name="图片 5">
            <a:extLst>
              <a:ext uri="{FF2B5EF4-FFF2-40B4-BE49-F238E27FC236}">
                <a16:creationId xmlns:a16="http://schemas.microsoft.com/office/drawing/2014/main" id="{E700CA57-ED5C-1128-1D50-277F1D6D9720}"/>
              </a:ext>
            </a:extLst>
          </p:cNvPr>
          <p:cNvPicPr>
            <a:picLocks noChangeAspect="1"/>
          </p:cNvPicPr>
          <p:nvPr/>
        </p:nvPicPr>
        <p:blipFill>
          <a:blip r:embed="rId4"/>
          <a:stretch>
            <a:fillRect/>
          </a:stretch>
        </p:blipFill>
        <p:spPr>
          <a:xfrm>
            <a:off x="5743805" y="3171131"/>
            <a:ext cx="6033361" cy="1223633"/>
          </a:xfrm>
          <a:prstGeom prst="rect">
            <a:avLst/>
          </a:prstGeom>
        </p:spPr>
      </p:pic>
      <p:sp>
        <p:nvSpPr>
          <p:cNvPr id="11" name="文本框 10">
            <a:extLst>
              <a:ext uri="{FF2B5EF4-FFF2-40B4-BE49-F238E27FC236}">
                <a16:creationId xmlns:a16="http://schemas.microsoft.com/office/drawing/2014/main" id="{3905A343-D3E3-12A3-22C3-6C09C6E3371E}"/>
              </a:ext>
            </a:extLst>
          </p:cNvPr>
          <p:cNvSpPr txBox="1"/>
          <p:nvPr/>
        </p:nvSpPr>
        <p:spPr>
          <a:xfrm>
            <a:off x="6258910" y="4734082"/>
            <a:ext cx="4495800" cy="769441"/>
          </a:xfrm>
          <a:prstGeom prst="rect">
            <a:avLst/>
          </a:prstGeom>
          <a:noFill/>
        </p:spPr>
        <p:txBody>
          <a:bodyPr wrap="square">
            <a:spAutoFit/>
          </a:bodyPr>
          <a:lstStyle/>
          <a:p>
            <a:r>
              <a:rPr lang="zh-CN" altLang="en-US" sz="4400" b="1"/>
              <a:t>多元线性回归</a:t>
            </a:r>
            <a:endParaRPr lang="zh-CN" altLang="en-US" sz="4400"/>
          </a:p>
        </p:txBody>
      </p:sp>
    </p:spTree>
    <p:extLst>
      <p:ext uri="{BB962C8B-B14F-4D97-AF65-F5344CB8AC3E}">
        <p14:creationId xmlns:p14="http://schemas.microsoft.com/office/powerpoint/2010/main" val="56059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DC66698-B80A-4D1B-8D74-401ECC133D24}"/>
              </a:ext>
            </a:extLst>
          </p:cNvPr>
          <p:cNvSpPr>
            <a:spLocks noGrp="1"/>
          </p:cNvSpPr>
          <p:nvPr>
            <p:ph type="title"/>
          </p:nvPr>
        </p:nvSpPr>
        <p:spPr/>
        <p:txBody>
          <a:bodyPr/>
          <a:lstStyle/>
          <a:p>
            <a:r>
              <a:rPr lang="zh-CN" altLang="en-US" sz="4400" b="1" dirty="0"/>
              <a:t>常用的定理</a:t>
            </a:r>
            <a:endParaRPr lang="en-US" altLang="zh-CN" sz="4400" b="1" dirty="0"/>
          </a:p>
        </p:txBody>
      </p:sp>
      <p:sp>
        <p:nvSpPr>
          <p:cNvPr id="4" name="内容占位符 3">
            <a:extLst>
              <a:ext uri="{FF2B5EF4-FFF2-40B4-BE49-F238E27FC236}">
                <a16:creationId xmlns:a16="http://schemas.microsoft.com/office/drawing/2014/main" id="{941630B4-0CEF-4C2F-8F32-30E389C98F00}"/>
              </a:ext>
            </a:extLst>
          </p:cNvPr>
          <p:cNvSpPr>
            <a:spLocks noGrp="1"/>
          </p:cNvSpPr>
          <p:nvPr>
            <p:ph idx="1"/>
          </p:nvPr>
        </p:nvSpPr>
        <p:spPr/>
        <p:txBody>
          <a:bodyPr/>
          <a:lstStyle/>
          <a:p>
            <a:r>
              <a:rPr lang="zh-CN" altLang="en-US" sz="4400" dirty="0"/>
              <a:t>奥卡姆剃刀原理</a:t>
            </a:r>
            <a:r>
              <a:rPr lang="en-US" altLang="zh-CN" sz="4400" dirty="0"/>
              <a:t>(Occam's Razor)</a:t>
            </a:r>
          </a:p>
          <a:p>
            <a:pPr lvl="1"/>
            <a:r>
              <a:rPr lang="zh-CN" altLang="en-US" sz="4000" dirty="0"/>
              <a:t>如无必要，勿</a:t>
            </a:r>
            <a:r>
              <a:rPr lang="zh-CN" altLang="en-US" sz="4000"/>
              <a:t>增实体</a:t>
            </a:r>
            <a:endParaRPr lang="en-US" altLang="zh-CN" sz="4000"/>
          </a:p>
          <a:p>
            <a:pPr lvl="1"/>
            <a:r>
              <a:rPr lang="zh-CN" altLang="en-US" sz="4000"/>
              <a:t>如无必要，</a:t>
            </a:r>
            <a:r>
              <a:rPr lang="zh-CN" altLang="en-US" sz="4000">
                <a:solidFill>
                  <a:srgbClr val="0070C0"/>
                </a:solidFill>
              </a:rPr>
              <a:t>不要随意增加特征的个数</a:t>
            </a:r>
            <a:r>
              <a:rPr lang="en-US" altLang="zh-CN" sz="4000">
                <a:solidFill>
                  <a:srgbClr val="0070C0"/>
                </a:solidFill>
              </a:rPr>
              <a:t>(M)</a:t>
            </a:r>
            <a:endParaRPr lang="zh-CN" altLang="en-US" sz="4000" dirty="0">
              <a:solidFill>
                <a:srgbClr val="0070C0"/>
              </a:solidFill>
            </a:endParaRPr>
          </a:p>
        </p:txBody>
      </p:sp>
      <p:pic>
        <p:nvPicPr>
          <p:cNvPr id="3074" name="Picture 2" descr="“Occam's Razor”的图片搜索结果">
            <a:extLst>
              <a:ext uri="{FF2B5EF4-FFF2-40B4-BE49-F238E27FC236}">
                <a16:creationId xmlns:a16="http://schemas.microsoft.com/office/drawing/2014/main" id="{0AB42BDC-1ED0-4983-A79E-B7F63C5FE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503558"/>
            <a:ext cx="333375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652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FB6E1-B296-453F-B9E0-0DF7C65B7FAC}"/>
              </a:ext>
            </a:extLst>
          </p:cNvPr>
          <p:cNvSpPr>
            <a:spLocks noGrp="1"/>
          </p:cNvSpPr>
          <p:nvPr>
            <p:ph type="title"/>
          </p:nvPr>
        </p:nvSpPr>
        <p:spPr/>
        <p:txBody>
          <a:bodyPr/>
          <a:lstStyle/>
          <a:p>
            <a:r>
              <a:rPr lang="zh-CN" altLang="en-US" sz="4400" b="1"/>
              <a:t>控制过拟合：优化太简单了，增大数据量</a:t>
            </a:r>
            <a:endParaRPr lang="zh-CN" altLang="en-US" sz="4400" b="1" dirty="0"/>
          </a:p>
        </p:txBody>
      </p:sp>
      <p:sp>
        <p:nvSpPr>
          <p:cNvPr id="7" name="任意多边形: 形状 6">
            <a:extLst>
              <a:ext uri="{FF2B5EF4-FFF2-40B4-BE49-F238E27FC236}">
                <a16:creationId xmlns:a16="http://schemas.microsoft.com/office/drawing/2014/main" id="{B2B8A112-207C-82FE-F8E0-758409482214}"/>
              </a:ext>
            </a:extLst>
          </p:cNvPr>
          <p:cNvSpPr/>
          <p:nvPr/>
        </p:nvSpPr>
        <p:spPr>
          <a:xfrm>
            <a:off x="1765738" y="2143511"/>
            <a:ext cx="8313683" cy="2123689"/>
          </a:xfrm>
          <a:custGeom>
            <a:avLst/>
            <a:gdLst>
              <a:gd name="connsiteX0" fmla="*/ 0 w 8313683"/>
              <a:gd name="connsiteY0" fmla="*/ 1892461 h 2123689"/>
              <a:gd name="connsiteX1" fmla="*/ 1828800 w 8313683"/>
              <a:gd name="connsiteY1" fmla="*/ 599 h 2123689"/>
              <a:gd name="connsiteX2" fmla="*/ 3268717 w 8313683"/>
              <a:gd name="connsiteY2" fmla="*/ 2060627 h 2123689"/>
              <a:gd name="connsiteX3" fmla="*/ 4939862 w 8313683"/>
              <a:gd name="connsiteY3" fmla="*/ 63661 h 2123689"/>
              <a:gd name="connsiteX4" fmla="*/ 6096000 w 8313683"/>
              <a:gd name="connsiteY4" fmla="*/ 1923992 h 2123689"/>
              <a:gd name="connsiteX5" fmla="*/ 6096000 w 8313683"/>
              <a:gd name="connsiteY5" fmla="*/ 1934503 h 2123689"/>
              <a:gd name="connsiteX6" fmla="*/ 8313683 w 8313683"/>
              <a:gd name="connsiteY6" fmla="*/ 2123689 h 212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13683" h="2123689">
                <a:moveTo>
                  <a:pt x="0" y="1892461"/>
                </a:moveTo>
                <a:cubicBezTo>
                  <a:pt x="642007" y="932516"/>
                  <a:pt x="1284014" y="-27429"/>
                  <a:pt x="1828800" y="599"/>
                </a:cubicBezTo>
                <a:cubicBezTo>
                  <a:pt x="2373586" y="28627"/>
                  <a:pt x="2750207" y="2050117"/>
                  <a:pt x="3268717" y="2060627"/>
                </a:cubicBezTo>
                <a:cubicBezTo>
                  <a:pt x="3787227" y="2071137"/>
                  <a:pt x="4468648" y="86433"/>
                  <a:pt x="4939862" y="63661"/>
                </a:cubicBezTo>
                <a:cubicBezTo>
                  <a:pt x="5411076" y="40888"/>
                  <a:pt x="6096000" y="1923992"/>
                  <a:pt x="6096000" y="1923992"/>
                </a:cubicBezTo>
                <a:cubicBezTo>
                  <a:pt x="6288690" y="2235799"/>
                  <a:pt x="6096000" y="1934503"/>
                  <a:pt x="6096000" y="1934503"/>
                </a:cubicBezTo>
                <a:lnTo>
                  <a:pt x="8313683" y="2123689"/>
                </a:lnTo>
              </a:path>
            </a:pathLst>
          </a:custGeom>
          <a:noFill/>
        </p:spPr>
        <p:txBody>
          <a:bodyPr rtlCol="0" anchor="ctr"/>
          <a:lstStyle/>
          <a:p>
            <a:pPr algn="ctr"/>
            <a:endParaRPr lang="zh-CN" altLang="en-US"/>
          </a:p>
        </p:txBody>
      </p:sp>
      <p:pic>
        <p:nvPicPr>
          <p:cNvPr id="11" name="图片 10">
            <a:extLst>
              <a:ext uri="{FF2B5EF4-FFF2-40B4-BE49-F238E27FC236}">
                <a16:creationId xmlns:a16="http://schemas.microsoft.com/office/drawing/2014/main" id="{DCC9C0B1-FFCD-C1ED-3A7F-7A462D06F199}"/>
              </a:ext>
            </a:extLst>
          </p:cNvPr>
          <p:cNvPicPr>
            <a:picLocks noChangeAspect="1"/>
          </p:cNvPicPr>
          <p:nvPr/>
        </p:nvPicPr>
        <p:blipFill>
          <a:blip r:embed="rId2"/>
          <a:stretch>
            <a:fillRect/>
          </a:stretch>
        </p:blipFill>
        <p:spPr>
          <a:xfrm>
            <a:off x="2257126" y="1836878"/>
            <a:ext cx="7835433" cy="2736953"/>
          </a:xfrm>
          <a:prstGeom prst="rect">
            <a:avLst/>
          </a:prstGeom>
        </p:spPr>
      </p:pic>
    </p:spTree>
    <p:extLst>
      <p:ext uri="{BB962C8B-B14F-4D97-AF65-F5344CB8AC3E}">
        <p14:creationId xmlns:p14="http://schemas.microsoft.com/office/powerpoint/2010/main" val="697216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FB6E1-B296-453F-B9E0-0DF7C65B7FAC}"/>
              </a:ext>
            </a:extLst>
          </p:cNvPr>
          <p:cNvSpPr>
            <a:spLocks noGrp="1"/>
          </p:cNvSpPr>
          <p:nvPr>
            <p:ph type="title"/>
          </p:nvPr>
        </p:nvSpPr>
        <p:spPr/>
        <p:txBody>
          <a:bodyPr/>
          <a:lstStyle/>
          <a:p>
            <a:r>
              <a:rPr lang="zh-CN" altLang="en-US" sz="4400" b="1"/>
              <a:t>控制过拟合：优化太简单了，增大数据量</a:t>
            </a:r>
            <a:endParaRPr lang="zh-CN" altLang="en-US" sz="4400" b="1" dirty="0"/>
          </a:p>
        </p:txBody>
      </p:sp>
      <p:sp>
        <p:nvSpPr>
          <p:cNvPr id="7" name="任意多边形: 形状 6">
            <a:extLst>
              <a:ext uri="{FF2B5EF4-FFF2-40B4-BE49-F238E27FC236}">
                <a16:creationId xmlns:a16="http://schemas.microsoft.com/office/drawing/2014/main" id="{B2B8A112-207C-82FE-F8E0-758409482214}"/>
              </a:ext>
            </a:extLst>
          </p:cNvPr>
          <p:cNvSpPr/>
          <p:nvPr/>
        </p:nvSpPr>
        <p:spPr>
          <a:xfrm>
            <a:off x="1765738" y="2143511"/>
            <a:ext cx="8313683" cy="2123689"/>
          </a:xfrm>
          <a:custGeom>
            <a:avLst/>
            <a:gdLst>
              <a:gd name="connsiteX0" fmla="*/ 0 w 8313683"/>
              <a:gd name="connsiteY0" fmla="*/ 1892461 h 2123689"/>
              <a:gd name="connsiteX1" fmla="*/ 1828800 w 8313683"/>
              <a:gd name="connsiteY1" fmla="*/ 599 h 2123689"/>
              <a:gd name="connsiteX2" fmla="*/ 3268717 w 8313683"/>
              <a:gd name="connsiteY2" fmla="*/ 2060627 h 2123689"/>
              <a:gd name="connsiteX3" fmla="*/ 4939862 w 8313683"/>
              <a:gd name="connsiteY3" fmla="*/ 63661 h 2123689"/>
              <a:gd name="connsiteX4" fmla="*/ 6096000 w 8313683"/>
              <a:gd name="connsiteY4" fmla="*/ 1923992 h 2123689"/>
              <a:gd name="connsiteX5" fmla="*/ 6096000 w 8313683"/>
              <a:gd name="connsiteY5" fmla="*/ 1934503 h 2123689"/>
              <a:gd name="connsiteX6" fmla="*/ 8313683 w 8313683"/>
              <a:gd name="connsiteY6" fmla="*/ 2123689 h 212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13683" h="2123689">
                <a:moveTo>
                  <a:pt x="0" y="1892461"/>
                </a:moveTo>
                <a:cubicBezTo>
                  <a:pt x="642007" y="932516"/>
                  <a:pt x="1284014" y="-27429"/>
                  <a:pt x="1828800" y="599"/>
                </a:cubicBezTo>
                <a:cubicBezTo>
                  <a:pt x="2373586" y="28627"/>
                  <a:pt x="2750207" y="2050117"/>
                  <a:pt x="3268717" y="2060627"/>
                </a:cubicBezTo>
                <a:cubicBezTo>
                  <a:pt x="3787227" y="2071137"/>
                  <a:pt x="4468648" y="86433"/>
                  <a:pt x="4939862" y="63661"/>
                </a:cubicBezTo>
                <a:cubicBezTo>
                  <a:pt x="5411076" y="40888"/>
                  <a:pt x="6096000" y="1923992"/>
                  <a:pt x="6096000" y="1923992"/>
                </a:cubicBezTo>
                <a:cubicBezTo>
                  <a:pt x="6288690" y="2235799"/>
                  <a:pt x="6096000" y="1934503"/>
                  <a:pt x="6096000" y="1934503"/>
                </a:cubicBezTo>
                <a:lnTo>
                  <a:pt x="8313683" y="2123689"/>
                </a:lnTo>
              </a:path>
            </a:pathLst>
          </a:custGeom>
          <a:noFill/>
        </p:spPr>
        <p:txBody>
          <a:bodyPr rtlCol="0" anchor="ctr"/>
          <a:lstStyle/>
          <a:p>
            <a:pPr algn="ctr"/>
            <a:endParaRPr lang="zh-CN" altLang="en-US"/>
          </a:p>
        </p:txBody>
      </p:sp>
      <p:pic>
        <p:nvPicPr>
          <p:cNvPr id="4" name="图片 3">
            <a:extLst>
              <a:ext uri="{FF2B5EF4-FFF2-40B4-BE49-F238E27FC236}">
                <a16:creationId xmlns:a16="http://schemas.microsoft.com/office/drawing/2014/main" id="{8AAC57B1-8A10-F5D3-3CFA-3629C019CBEE}"/>
              </a:ext>
            </a:extLst>
          </p:cNvPr>
          <p:cNvPicPr>
            <a:picLocks noChangeAspect="1"/>
          </p:cNvPicPr>
          <p:nvPr/>
        </p:nvPicPr>
        <p:blipFill>
          <a:blip r:embed="rId2"/>
          <a:stretch>
            <a:fillRect/>
          </a:stretch>
        </p:blipFill>
        <p:spPr>
          <a:xfrm>
            <a:off x="3024235" y="2286000"/>
            <a:ext cx="6143529" cy="2123689"/>
          </a:xfrm>
          <a:prstGeom prst="rect">
            <a:avLst/>
          </a:prstGeom>
        </p:spPr>
      </p:pic>
    </p:spTree>
    <p:extLst>
      <p:ext uri="{BB962C8B-B14F-4D97-AF65-F5344CB8AC3E}">
        <p14:creationId xmlns:p14="http://schemas.microsoft.com/office/powerpoint/2010/main" val="4199206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400" y="16042"/>
            <a:ext cx="3570208" cy="769441"/>
          </a:xfrm>
          <a:prstGeom prst="rect">
            <a:avLst/>
          </a:prstGeom>
        </p:spPr>
        <p:txBody>
          <a:bodyPr wrap="none">
            <a:spAutoFit/>
          </a:bodyPr>
          <a:lstStyle/>
          <a:p>
            <a:r>
              <a:rPr lang="zh-CN" altLang="en-US" sz="4400" b="1">
                <a:latin typeface="微软雅黑" panose="020B0503020204020204" pitchFamily="34" charset="-122"/>
                <a:ea typeface="微软雅黑" panose="020B0503020204020204" pitchFamily="34" charset="-122"/>
              </a:rPr>
              <a:t>一元线性回归</a:t>
            </a:r>
            <a:endParaRPr lang="zh-CN" altLang="en-US" sz="44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TextBox 1"/>
              <p:cNvSpPr txBox="1"/>
              <p:nvPr/>
            </p:nvSpPr>
            <p:spPr>
              <a:xfrm>
                <a:off x="457200" y="1143000"/>
                <a:ext cx="11201400" cy="3046988"/>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一</a:t>
                </a:r>
                <a:r>
                  <a:rPr lang="zh-CN" altLang="en-US" sz="3200" b="1" dirty="0">
                    <a:latin typeface="微软雅黑" panose="020B0503020204020204" pitchFamily="34" charset="-122"/>
                    <a:ea typeface="微软雅黑" panose="020B0503020204020204" pitchFamily="34" charset="-122"/>
                  </a:rPr>
                  <a:t>元线性回归的数学原理</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一元线性回归模型也称为简单线性回归模型，其形式可以通过如下公式表达：</a:t>
                </a:r>
                <a:endParaRPr lang="en-US" altLang="zh-CN" sz="32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3200" i="1" dirty="0">
                          <a:latin typeface="Cambria Math"/>
                          <a:ea typeface="微软雅黑" panose="020B0503020204020204" pitchFamily="34" charset="-122"/>
                        </a:rPr>
                        <m:t>𝑦</m:t>
                      </m:r>
                      <m:r>
                        <a:rPr lang="en-US" altLang="zh-CN" sz="3200" b="0" i="1" dirty="0" smtClean="0">
                          <a:latin typeface="Cambria Math"/>
                          <a:ea typeface="微软雅黑" panose="020B0503020204020204" pitchFamily="34" charset="-122"/>
                        </a:rPr>
                        <m:t>=</m:t>
                      </m:r>
                      <m:r>
                        <a:rPr lang="en-US" altLang="zh-CN" sz="3200" b="0" i="1" dirty="0" smtClean="0">
                          <a:latin typeface="Cambria Math"/>
                          <a:ea typeface="微软雅黑" panose="020B0503020204020204" pitchFamily="34" charset="-122"/>
                        </a:rPr>
                        <m:t>𝑎</m:t>
                      </m:r>
                      <m:r>
                        <a:rPr lang="en-US" altLang="zh-CN" sz="3200" b="0" i="1" dirty="0" smtClean="0">
                          <a:latin typeface="Cambria Math"/>
                          <a:ea typeface="Cambria Math"/>
                        </a:rPr>
                        <m:t>×</m:t>
                      </m:r>
                      <m:r>
                        <a:rPr lang="en-US" altLang="zh-CN" sz="3200" b="0" i="1" dirty="0" smtClean="0">
                          <a:latin typeface="Cambria Math"/>
                          <a:ea typeface="微软雅黑" panose="020B0503020204020204" pitchFamily="34" charset="-122"/>
                        </a:rPr>
                        <m:t>𝑥</m:t>
                      </m:r>
                      <m:r>
                        <a:rPr lang="en-US" altLang="zh-CN" sz="3200" b="0" i="1" dirty="0" smtClean="0">
                          <a:latin typeface="Cambria Math"/>
                          <a:ea typeface="微软雅黑" panose="020B0503020204020204" pitchFamily="34" charset="-122"/>
                        </a:rPr>
                        <m:t>+</m:t>
                      </m:r>
                      <m:r>
                        <a:rPr lang="en-US" altLang="zh-CN" sz="3200" b="0" i="1" dirty="0" smtClean="0">
                          <a:latin typeface="Cambria Math"/>
                          <a:ea typeface="微软雅黑" panose="020B0503020204020204" pitchFamily="34" charset="-122"/>
                        </a:rPr>
                        <m:t>𝑏</m:t>
                      </m:r>
                    </m:oMath>
                  </m:oMathPara>
                </a14:m>
                <a:endParaRPr lang="en-US" altLang="zh-CN" sz="3200" i="1" dirty="0">
                  <a:latin typeface="微软雅黑" panose="020B0503020204020204" pitchFamily="34" charset="-122"/>
                  <a:ea typeface="微软雅黑" panose="020B0503020204020204" pitchFamily="34" charset="-122"/>
                </a:endParaRPr>
              </a:p>
              <a:p>
                <a:endParaRPr lang="en-US" altLang="zh-CN" sz="3200" i="1"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其中</a:t>
                </a:r>
                <a:r>
                  <a:rPr lang="en-US" altLang="zh-CN" sz="3200" dirty="0">
                    <a:latin typeface="微软雅黑" panose="020B0503020204020204" pitchFamily="34" charset="-122"/>
                    <a:ea typeface="微软雅黑" panose="020B0503020204020204" pitchFamily="34" charset="-122"/>
                  </a:rPr>
                  <a:t>y</a:t>
                </a:r>
                <a:r>
                  <a:rPr lang="zh-CN" altLang="en-US" sz="3200" dirty="0">
                    <a:latin typeface="微软雅黑" panose="020B0503020204020204" pitchFamily="34" charset="-122"/>
                    <a:ea typeface="微软雅黑" panose="020B0503020204020204" pitchFamily="34" charset="-122"/>
                  </a:rPr>
                  <a:t>为因变量，</a:t>
                </a:r>
                <a:r>
                  <a:rPr lang="en-US" altLang="zh-CN" sz="3200" dirty="0">
                    <a:latin typeface="微软雅黑" panose="020B0503020204020204" pitchFamily="34" charset="-122"/>
                    <a:ea typeface="微软雅黑" panose="020B0503020204020204" pitchFamily="34" charset="-122"/>
                  </a:rPr>
                  <a:t>x</a:t>
                </a:r>
                <a:r>
                  <a:rPr lang="zh-CN" altLang="en-US" sz="3200" dirty="0">
                    <a:latin typeface="微软雅黑" panose="020B0503020204020204" pitchFamily="34" charset="-122"/>
                    <a:ea typeface="微软雅黑" panose="020B0503020204020204" pitchFamily="34" charset="-122"/>
                  </a:rPr>
                  <a:t>为自变量，</a:t>
                </a:r>
                <a:r>
                  <a:rPr lang="en-US" altLang="zh-CN" sz="3200" dirty="0">
                    <a:latin typeface="微软雅黑" panose="020B0503020204020204" pitchFamily="34" charset="-122"/>
                    <a:ea typeface="微软雅黑" panose="020B0503020204020204" pitchFamily="34" charset="-122"/>
                  </a:rPr>
                  <a:t>a</a:t>
                </a:r>
                <a:r>
                  <a:rPr lang="zh-CN" altLang="en-US" sz="3200" dirty="0">
                    <a:latin typeface="微软雅黑" panose="020B0503020204020204" pitchFamily="34" charset="-122"/>
                    <a:ea typeface="微软雅黑" panose="020B0503020204020204" pitchFamily="34" charset="-122"/>
                  </a:rPr>
                  <a:t>表示回归系数，</a:t>
                </a:r>
                <a:r>
                  <a:rPr lang="en-US" altLang="zh-CN" sz="3200" dirty="0">
                    <a:latin typeface="微软雅黑" panose="020B0503020204020204" pitchFamily="34" charset="-122"/>
                    <a:ea typeface="微软雅黑" panose="020B0503020204020204" pitchFamily="34" charset="-122"/>
                  </a:rPr>
                  <a:t>b</a:t>
                </a:r>
                <a:r>
                  <a:rPr lang="zh-CN" altLang="en-US" sz="3200" dirty="0">
                    <a:latin typeface="微软雅黑" panose="020B0503020204020204" pitchFamily="34" charset="-122"/>
                    <a:ea typeface="微软雅黑" panose="020B0503020204020204" pitchFamily="34" charset="-122"/>
                  </a:rPr>
                  <a:t>表示</a:t>
                </a:r>
                <a:r>
                  <a:rPr lang="zh-CN" altLang="en-US" sz="3200">
                    <a:latin typeface="微软雅黑" panose="020B0503020204020204" pitchFamily="34" charset="-122"/>
                    <a:ea typeface="微软雅黑" panose="020B0503020204020204" pitchFamily="34" charset="-122"/>
                  </a:rPr>
                  <a:t>截距。</a:t>
                </a:r>
                <a:endParaRPr lang="zh-CN" altLang="en-US" sz="3200" dirty="0">
                  <a:latin typeface="微软雅黑" panose="020B0503020204020204" pitchFamily="34" charset="-122"/>
                  <a:ea typeface="微软雅黑" panose="020B0503020204020204" pitchFamily="34"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7200" y="1143000"/>
                <a:ext cx="11201400" cy="3046988"/>
              </a:xfrm>
              <a:prstGeom prst="rect">
                <a:avLst/>
              </a:prstGeom>
              <a:blipFill>
                <a:blip r:embed="rId2"/>
                <a:stretch>
                  <a:fillRect l="-1360" t="-2605" r="-1088" b="-56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7073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FB6E1-B296-453F-B9E0-0DF7C65B7FAC}"/>
              </a:ext>
            </a:extLst>
          </p:cNvPr>
          <p:cNvSpPr>
            <a:spLocks noGrp="1"/>
          </p:cNvSpPr>
          <p:nvPr>
            <p:ph type="title"/>
          </p:nvPr>
        </p:nvSpPr>
        <p:spPr/>
        <p:txBody>
          <a:bodyPr/>
          <a:lstStyle/>
          <a:p>
            <a:r>
              <a:rPr lang="zh-CN" altLang="en-US" sz="4400" b="1"/>
              <a:t>控制过拟合：优化太简单了，增大数据量</a:t>
            </a:r>
            <a:endParaRPr lang="zh-CN" altLang="en-US" sz="4400" b="1" dirty="0"/>
          </a:p>
        </p:txBody>
      </p:sp>
      <p:sp>
        <p:nvSpPr>
          <p:cNvPr id="7" name="任意多边形: 形状 6">
            <a:extLst>
              <a:ext uri="{FF2B5EF4-FFF2-40B4-BE49-F238E27FC236}">
                <a16:creationId xmlns:a16="http://schemas.microsoft.com/office/drawing/2014/main" id="{B2B8A112-207C-82FE-F8E0-758409482214}"/>
              </a:ext>
            </a:extLst>
          </p:cNvPr>
          <p:cNvSpPr/>
          <p:nvPr/>
        </p:nvSpPr>
        <p:spPr>
          <a:xfrm>
            <a:off x="1765738" y="2143511"/>
            <a:ext cx="8313683" cy="2123689"/>
          </a:xfrm>
          <a:custGeom>
            <a:avLst/>
            <a:gdLst>
              <a:gd name="connsiteX0" fmla="*/ 0 w 8313683"/>
              <a:gd name="connsiteY0" fmla="*/ 1892461 h 2123689"/>
              <a:gd name="connsiteX1" fmla="*/ 1828800 w 8313683"/>
              <a:gd name="connsiteY1" fmla="*/ 599 h 2123689"/>
              <a:gd name="connsiteX2" fmla="*/ 3268717 w 8313683"/>
              <a:gd name="connsiteY2" fmla="*/ 2060627 h 2123689"/>
              <a:gd name="connsiteX3" fmla="*/ 4939862 w 8313683"/>
              <a:gd name="connsiteY3" fmla="*/ 63661 h 2123689"/>
              <a:gd name="connsiteX4" fmla="*/ 6096000 w 8313683"/>
              <a:gd name="connsiteY4" fmla="*/ 1923992 h 2123689"/>
              <a:gd name="connsiteX5" fmla="*/ 6096000 w 8313683"/>
              <a:gd name="connsiteY5" fmla="*/ 1934503 h 2123689"/>
              <a:gd name="connsiteX6" fmla="*/ 8313683 w 8313683"/>
              <a:gd name="connsiteY6" fmla="*/ 2123689 h 212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13683" h="2123689">
                <a:moveTo>
                  <a:pt x="0" y="1892461"/>
                </a:moveTo>
                <a:cubicBezTo>
                  <a:pt x="642007" y="932516"/>
                  <a:pt x="1284014" y="-27429"/>
                  <a:pt x="1828800" y="599"/>
                </a:cubicBezTo>
                <a:cubicBezTo>
                  <a:pt x="2373586" y="28627"/>
                  <a:pt x="2750207" y="2050117"/>
                  <a:pt x="3268717" y="2060627"/>
                </a:cubicBezTo>
                <a:cubicBezTo>
                  <a:pt x="3787227" y="2071137"/>
                  <a:pt x="4468648" y="86433"/>
                  <a:pt x="4939862" y="63661"/>
                </a:cubicBezTo>
                <a:cubicBezTo>
                  <a:pt x="5411076" y="40888"/>
                  <a:pt x="6096000" y="1923992"/>
                  <a:pt x="6096000" y="1923992"/>
                </a:cubicBezTo>
                <a:cubicBezTo>
                  <a:pt x="6288690" y="2235799"/>
                  <a:pt x="6096000" y="1934503"/>
                  <a:pt x="6096000" y="1934503"/>
                </a:cubicBezTo>
                <a:lnTo>
                  <a:pt x="8313683" y="2123689"/>
                </a:lnTo>
              </a:path>
            </a:pathLst>
          </a:custGeom>
          <a:noFill/>
        </p:spPr>
        <p:txBody>
          <a:bodyPr rtlCol="0" anchor="ctr"/>
          <a:lstStyle/>
          <a:p>
            <a:pPr algn="ctr"/>
            <a:endParaRPr lang="zh-CN" altLang="en-US"/>
          </a:p>
        </p:txBody>
      </p:sp>
      <p:pic>
        <p:nvPicPr>
          <p:cNvPr id="5" name="图片 4">
            <a:extLst>
              <a:ext uri="{FF2B5EF4-FFF2-40B4-BE49-F238E27FC236}">
                <a16:creationId xmlns:a16="http://schemas.microsoft.com/office/drawing/2014/main" id="{0C35E7AD-8D73-118D-6C2F-D9926986FB2C}"/>
              </a:ext>
            </a:extLst>
          </p:cNvPr>
          <p:cNvPicPr>
            <a:picLocks noChangeAspect="1"/>
          </p:cNvPicPr>
          <p:nvPr/>
        </p:nvPicPr>
        <p:blipFill>
          <a:blip r:embed="rId2"/>
          <a:stretch>
            <a:fillRect/>
          </a:stretch>
        </p:blipFill>
        <p:spPr>
          <a:xfrm>
            <a:off x="2171342" y="2019593"/>
            <a:ext cx="7931727" cy="2818813"/>
          </a:xfrm>
          <a:prstGeom prst="rect">
            <a:avLst/>
          </a:prstGeom>
        </p:spPr>
      </p:pic>
    </p:spTree>
    <p:extLst>
      <p:ext uri="{BB962C8B-B14F-4D97-AF65-F5344CB8AC3E}">
        <p14:creationId xmlns:p14="http://schemas.microsoft.com/office/powerpoint/2010/main" val="39148087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90495"/>
            <a:ext cx="11887200" cy="733410"/>
          </a:xfrm>
        </p:spPr>
        <p:txBody>
          <a:bodyPr/>
          <a:lstStyle/>
          <a:p>
            <a:r>
              <a:rPr lang="zh-CN" altLang="en-US" sz="3600" b="1"/>
              <a:t>梯度下降法</a:t>
            </a:r>
            <a:r>
              <a:rPr lang="en-US" altLang="zh-CN" sz="3600" b="1"/>
              <a:t>:</a:t>
            </a:r>
            <a:r>
              <a:rPr lang="zh-CN" altLang="en-US" sz="3600" b="1"/>
              <a:t>复杂的模型</a:t>
            </a:r>
            <a:r>
              <a:rPr lang="en-US" altLang="zh-CN" sz="3600" b="1"/>
              <a:t>+</a:t>
            </a:r>
            <a:r>
              <a:rPr lang="zh-CN" altLang="en-US" sz="3600" b="1"/>
              <a:t>合适的步长可以一直减小损失</a:t>
            </a:r>
            <a:endParaRPr lang="zh-CN" altLang="en-US" sz="3600" b="1" dirty="0"/>
          </a:p>
        </p:txBody>
      </p:sp>
      <p:pic>
        <p:nvPicPr>
          <p:cNvPr id="6" name="内容占位符 3">
            <a:extLst>
              <a:ext uri="{FF2B5EF4-FFF2-40B4-BE49-F238E27FC236}">
                <a16:creationId xmlns:a16="http://schemas.microsoft.com/office/drawing/2014/main" id="{41890622-A37C-4A1F-8AB4-C55B4D319CB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1524000" y="10668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280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过拟合再次出现：在训练集上优化的太多！！</a:t>
            </a:r>
          </a:p>
        </p:txBody>
      </p:sp>
      <p:pic>
        <p:nvPicPr>
          <p:cNvPr id="14" name="图片 13">
            <a:extLst>
              <a:ext uri="{FF2B5EF4-FFF2-40B4-BE49-F238E27FC236}">
                <a16:creationId xmlns:a16="http://schemas.microsoft.com/office/drawing/2014/main" id="{B75427B1-4F89-8EAC-8C97-CC793CF5EC5A}"/>
              </a:ext>
            </a:extLst>
          </p:cNvPr>
          <p:cNvPicPr>
            <a:picLocks noChangeAspect="1"/>
          </p:cNvPicPr>
          <p:nvPr/>
        </p:nvPicPr>
        <p:blipFill>
          <a:blip r:embed="rId2"/>
          <a:stretch>
            <a:fillRect/>
          </a:stretch>
        </p:blipFill>
        <p:spPr>
          <a:xfrm>
            <a:off x="1578798" y="1143000"/>
            <a:ext cx="9034404" cy="4936687"/>
          </a:xfrm>
          <a:prstGeom prst="rect">
            <a:avLst/>
          </a:prstGeom>
        </p:spPr>
      </p:pic>
    </p:spTree>
    <p:extLst>
      <p:ext uri="{BB962C8B-B14F-4D97-AF65-F5344CB8AC3E}">
        <p14:creationId xmlns:p14="http://schemas.microsoft.com/office/powerpoint/2010/main" val="14657441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FB6E1-B296-453F-B9E0-0DF7C65B7FAC}"/>
              </a:ext>
            </a:extLst>
          </p:cNvPr>
          <p:cNvSpPr>
            <a:spLocks noGrp="1"/>
          </p:cNvSpPr>
          <p:nvPr>
            <p:ph type="title"/>
          </p:nvPr>
        </p:nvSpPr>
        <p:spPr/>
        <p:txBody>
          <a:bodyPr/>
          <a:lstStyle/>
          <a:p>
            <a:r>
              <a:rPr lang="zh-CN" altLang="en-US" sz="4400" b="1"/>
              <a:t>控制过拟合：设置验证集</a:t>
            </a:r>
            <a:endParaRPr lang="zh-CN" altLang="en-US" sz="4400" b="1" dirty="0"/>
          </a:p>
        </p:txBody>
      </p:sp>
      <p:pic>
        <p:nvPicPr>
          <p:cNvPr id="5" name="图片 4">
            <a:extLst>
              <a:ext uri="{FF2B5EF4-FFF2-40B4-BE49-F238E27FC236}">
                <a16:creationId xmlns:a16="http://schemas.microsoft.com/office/drawing/2014/main" id="{7EA5219C-3020-6C4A-3AF3-2E8C46A5BC66}"/>
              </a:ext>
            </a:extLst>
          </p:cNvPr>
          <p:cNvPicPr>
            <a:picLocks noChangeAspect="1"/>
          </p:cNvPicPr>
          <p:nvPr/>
        </p:nvPicPr>
        <p:blipFill>
          <a:blip r:embed="rId2"/>
          <a:stretch>
            <a:fillRect/>
          </a:stretch>
        </p:blipFill>
        <p:spPr>
          <a:xfrm>
            <a:off x="1524000" y="1143000"/>
            <a:ext cx="9287708" cy="5088285"/>
          </a:xfrm>
          <a:prstGeom prst="rect">
            <a:avLst/>
          </a:prstGeom>
        </p:spPr>
      </p:pic>
    </p:spTree>
    <p:extLst>
      <p:ext uri="{BB962C8B-B14F-4D97-AF65-F5344CB8AC3E}">
        <p14:creationId xmlns:p14="http://schemas.microsoft.com/office/powerpoint/2010/main" val="14576178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t>提前停止</a:t>
            </a:r>
          </a:p>
        </p:txBody>
      </p:sp>
      <p:sp>
        <p:nvSpPr>
          <p:cNvPr id="3" name="内容占位符 2"/>
          <p:cNvSpPr>
            <a:spLocks noGrp="1"/>
          </p:cNvSpPr>
          <p:nvPr>
            <p:ph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p>
        </p:txBody>
      </p:sp>
      <p:pic>
        <p:nvPicPr>
          <p:cNvPr id="6" name="图片 5">
            <a:extLst>
              <a:ext uri="{FF2B5EF4-FFF2-40B4-BE49-F238E27FC236}">
                <a16:creationId xmlns:a16="http://schemas.microsoft.com/office/drawing/2014/main" id="{9B4C6C85-9731-4873-9728-3ADCB2B71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598563"/>
            <a:ext cx="4876800" cy="3772111"/>
          </a:xfrm>
          <a:prstGeom prst="rect">
            <a:avLst/>
          </a:prstGeom>
        </p:spPr>
      </p:pic>
    </p:spTree>
    <p:extLst>
      <p:ext uri="{BB962C8B-B14F-4D97-AF65-F5344CB8AC3E}">
        <p14:creationId xmlns:p14="http://schemas.microsoft.com/office/powerpoint/2010/main" val="2154532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400" b="1"/>
              <a:t>正则化（</a:t>
            </a:r>
            <a:r>
              <a:rPr lang="en-US" altLang="zh-CN" sz="4400" b="1"/>
              <a:t>regularization</a:t>
            </a:r>
            <a:r>
              <a:rPr lang="zh-CN" altLang="en-US"/>
              <a:t>）</a:t>
            </a:r>
            <a:endParaRPr lang="zh-CN" altLang="en-US" dirty="0"/>
          </a:p>
        </p:txBody>
      </p:sp>
      <p:pic>
        <p:nvPicPr>
          <p:cNvPr id="2050" name="Picture 2" descr="âl2 regularization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5000" y="3654256"/>
            <a:ext cx="3481828" cy="266456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330484" y="3113428"/>
            <a:ext cx="3599063" cy="523220"/>
          </a:xfrm>
          <a:prstGeom prst="rect">
            <a:avLst/>
          </a:prstGeom>
          <a:noFill/>
        </p:spPr>
        <p:txBody>
          <a:bodyPr wrap="none" rtlCol="0">
            <a:spAutoFit/>
          </a:bodyPr>
          <a:lstStyle/>
          <a:p>
            <a:pPr algn="ctr"/>
            <a:r>
              <a:rPr lang="en-US" altLang="zh-CN" sz="2800" dirty="0">
                <a:solidFill>
                  <a:srgbClr val="FF0000"/>
                </a:solidFill>
              </a:rPr>
              <a:t>L1/L2</a:t>
            </a:r>
            <a:r>
              <a:rPr lang="zh-CN" altLang="en-US" sz="2800" dirty="0">
                <a:solidFill>
                  <a:srgbClr val="FF0000"/>
                </a:solidFill>
              </a:rPr>
              <a:t>约束、数据增强</a:t>
            </a:r>
          </a:p>
        </p:txBody>
      </p:sp>
      <p:sp>
        <p:nvSpPr>
          <p:cNvPr id="7" name="文本框 6"/>
          <p:cNvSpPr txBox="1"/>
          <p:nvPr/>
        </p:nvSpPr>
        <p:spPr>
          <a:xfrm>
            <a:off x="6096000" y="3131036"/>
            <a:ext cx="5929828" cy="523220"/>
          </a:xfrm>
          <a:prstGeom prst="rect">
            <a:avLst/>
          </a:prstGeom>
          <a:noFill/>
        </p:spPr>
        <p:txBody>
          <a:bodyPr wrap="none" rtlCol="0">
            <a:spAutoFit/>
          </a:bodyPr>
          <a:lstStyle/>
          <a:p>
            <a:pPr algn="ctr"/>
            <a:r>
              <a:rPr lang="zh-CN" altLang="en-US" sz="2800" dirty="0">
                <a:solidFill>
                  <a:srgbClr val="FF0000"/>
                </a:solidFill>
              </a:rPr>
              <a:t>权重衰减、随机梯度下降、</a:t>
            </a:r>
            <a:r>
              <a:rPr lang="zh-CN" altLang="en-US" sz="2800">
                <a:solidFill>
                  <a:srgbClr val="FF0000"/>
                </a:solidFill>
              </a:rPr>
              <a:t>提前停止</a:t>
            </a:r>
            <a:endParaRPr lang="en-US" altLang="zh-CN" sz="2800" dirty="0">
              <a:solidFill>
                <a:srgbClr val="FF0000"/>
              </a:solidFill>
            </a:endParaRPr>
          </a:p>
        </p:txBody>
      </p:sp>
      <p:pic>
        <p:nvPicPr>
          <p:cNvPr id="9" name="图片 8">
            <a:extLst>
              <a:ext uri="{FF2B5EF4-FFF2-40B4-BE49-F238E27FC236}">
                <a16:creationId xmlns:a16="http://schemas.microsoft.com/office/drawing/2014/main" id="{91201476-BF74-4A7A-864E-DA3D2C0D2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602" y="3636648"/>
            <a:ext cx="3890623" cy="3009322"/>
          </a:xfrm>
          <a:prstGeom prst="rect">
            <a:avLst/>
          </a:prstGeom>
        </p:spPr>
      </p:pic>
      <p:graphicFrame>
        <p:nvGraphicFramePr>
          <p:cNvPr id="8" name="内容占位符 4">
            <a:extLst>
              <a:ext uri="{FF2B5EF4-FFF2-40B4-BE49-F238E27FC236}">
                <a16:creationId xmlns:a16="http://schemas.microsoft.com/office/drawing/2014/main" id="{73A52C5C-B698-4054-A92B-73BD27E8DE4C}"/>
              </a:ext>
            </a:extLst>
          </p:cNvPr>
          <p:cNvGraphicFramePr>
            <a:graphicFrameLocks/>
          </p:cNvGraphicFramePr>
          <p:nvPr>
            <p:extLst>
              <p:ext uri="{D42A27DB-BD31-4B8C-83A1-F6EECF244321}">
                <p14:modId xmlns:p14="http://schemas.microsoft.com/office/powerpoint/2010/main" val="3486847765"/>
              </p:ext>
            </p:extLst>
          </p:nvPr>
        </p:nvGraphicFramePr>
        <p:xfrm>
          <a:off x="2508068" y="816009"/>
          <a:ext cx="7391400" cy="2362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505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D05EC9E0-8F5D-45CB-A733-A5612A87189B}"/>
                                            </p:graphicEl>
                                          </p:spTgt>
                                        </p:tgtEl>
                                        <p:attrNameLst>
                                          <p:attrName>style.visibility</p:attrName>
                                        </p:attrNameLst>
                                      </p:cBhvr>
                                      <p:to>
                                        <p:strVal val="visible"/>
                                      </p:to>
                                    </p:set>
                                    <p:animEffect transition="in" filter="fade">
                                      <p:cBhvr>
                                        <p:cTn id="23" dur="500"/>
                                        <p:tgtEl>
                                          <p:spTgt spid="8">
                                            <p:graphicEl>
                                              <a:dgm id="{D05EC9E0-8F5D-45CB-A733-A5612A87189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AF461715-315F-4B67-AE64-A74F48E9AF89}"/>
                                            </p:graphicEl>
                                          </p:spTgt>
                                        </p:tgtEl>
                                        <p:attrNameLst>
                                          <p:attrName>style.visibility</p:attrName>
                                        </p:attrNameLst>
                                      </p:cBhvr>
                                      <p:to>
                                        <p:strVal val="visible"/>
                                      </p:to>
                                    </p:set>
                                    <p:animEffect transition="in" filter="fade">
                                      <p:cBhvr>
                                        <p:cTn id="28" dur="500"/>
                                        <p:tgtEl>
                                          <p:spTgt spid="8">
                                            <p:graphicEl>
                                              <a:dgm id="{AF461715-315F-4B67-AE64-A74F48E9AF8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graphicEl>
                                              <a:dgm id="{D2B477F3-791F-46FC-A50D-FA3601860E25}"/>
                                            </p:graphicEl>
                                          </p:spTgt>
                                        </p:tgtEl>
                                        <p:attrNameLst>
                                          <p:attrName>style.visibility</p:attrName>
                                        </p:attrNameLst>
                                      </p:cBhvr>
                                      <p:to>
                                        <p:strVal val="visible"/>
                                      </p:to>
                                    </p:set>
                                    <p:animEffect transition="in" filter="fade">
                                      <p:cBhvr>
                                        <p:cTn id="31" dur="500"/>
                                        <p:tgtEl>
                                          <p:spTgt spid="8">
                                            <p:graphicEl>
                                              <a:dgm id="{D2B477F3-791F-46FC-A50D-FA3601860E2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E5BF9C94-5509-4F79-AC82-D0991D6614CC}"/>
                                            </p:graphicEl>
                                          </p:spTgt>
                                        </p:tgtEl>
                                        <p:attrNameLst>
                                          <p:attrName>style.visibility</p:attrName>
                                        </p:attrNameLst>
                                      </p:cBhvr>
                                      <p:to>
                                        <p:strVal val="visible"/>
                                      </p:to>
                                    </p:set>
                                    <p:animEffect transition="in" filter="fade">
                                      <p:cBhvr>
                                        <p:cTn id="36" dur="500"/>
                                        <p:tgtEl>
                                          <p:spTgt spid="8">
                                            <p:graphicEl>
                                              <a:dgm id="{E5BF9C94-5509-4F79-AC82-D0991D6614C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graphicEl>
                                              <a:dgm id="{7509D6B6-898D-4FC7-8441-00720BF18D07}"/>
                                            </p:graphicEl>
                                          </p:spTgt>
                                        </p:tgtEl>
                                        <p:attrNameLst>
                                          <p:attrName>style.visibility</p:attrName>
                                        </p:attrNameLst>
                                      </p:cBhvr>
                                      <p:to>
                                        <p:strVal val="visible"/>
                                      </p:to>
                                    </p:set>
                                    <p:animEffect transition="in" filter="fade">
                                      <p:cBhvr>
                                        <p:cTn id="39" dur="500"/>
                                        <p:tgtEl>
                                          <p:spTgt spid="8">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Graphic spid="8" grpId="0" uiExpand="1">
        <p:bldSub>
          <a:bldDgm bld="one"/>
        </p:bldSub>
      </p:bldGraphic>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407" y="1328400"/>
            <a:ext cx="10276115" cy="1077218"/>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模型</a:t>
            </a:r>
            <a:r>
              <a:rPr lang="zh-CN" altLang="en-US" sz="3200" b="1" dirty="0">
                <a:latin typeface="微软雅黑" panose="020B0503020204020204" pitchFamily="34" charset="-122"/>
                <a:ea typeface="微软雅黑" panose="020B0503020204020204" pitchFamily="34" charset="-122"/>
              </a:rPr>
              <a:t>评估的数学</a:t>
            </a:r>
            <a:r>
              <a:rPr lang="zh-CN" altLang="en-US" sz="3200" b="1">
                <a:latin typeface="微软雅黑" panose="020B0503020204020204" pitchFamily="34" charset="-122"/>
                <a:ea typeface="微软雅黑" panose="020B0503020204020204" pitchFamily="34" charset="-122"/>
              </a:rPr>
              <a:t>原理 </a:t>
            </a:r>
            <a:r>
              <a:rPr lang="en-US" altLang="zh-CN" sz="3200" b="1">
                <a:latin typeface="微软雅黑" panose="020B0503020204020204" pitchFamily="34" charset="-122"/>
                <a:ea typeface="微软雅黑" panose="020B0503020204020204" pitchFamily="34" charset="-122"/>
              </a:rPr>
              <a:t>– </a:t>
            </a:r>
            <a:r>
              <a:rPr lang="zh-CN" altLang="en-US" sz="3200" b="1">
                <a:latin typeface="微软雅黑" panose="020B0503020204020204" pitchFamily="34" charset="-122"/>
                <a:ea typeface="微软雅黑" panose="020B0503020204020204" pitchFamily="34" charset="-122"/>
              </a:rPr>
              <a:t>考虑过拟合因素</a:t>
            </a:r>
            <a:endParaRPr lang="en-US" altLang="zh-CN" sz="3200" b="1"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(2) Adj. R-squared</a:t>
            </a:r>
            <a:r>
              <a:rPr lang="zh-CN" altLang="en-US" sz="3200" dirty="0">
                <a:latin typeface="微软雅黑" panose="020B0503020204020204" pitchFamily="34" charset="-122"/>
                <a:ea typeface="微软雅黑" panose="020B0503020204020204" pitchFamily="34" charset="-122"/>
              </a:rPr>
              <a:t>的理解</a:t>
            </a:r>
            <a:endParaRPr lang="en-US" altLang="zh-CN" sz="3200" dirty="0">
              <a:latin typeface="微软雅黑" panose="020B0503020204020204" pitchFamily="34" charset="-122"/>
              <a:ea typeface="微软雅黑" panose="020B0503020204020204" pitchFamily="34" charset="-122"/>
            </a:endParaRP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134554" y="49639"/>
            <a:ext cx="7109640" cy="923330"/>
          </a:xfrm>
          <a:prstGeom prst="rect">
            <a:avLst/>
          </a:prstGeom>
        </p:spPr>
        <p:txBody>
          <a:bodyPr wrap="none">
            <a:spAutoFit/>
          </a:bodyPr>
          <a:lstStyle/>
          <a:p>
            <a:pPr algn="ctr"/>
            <a:r>
              <a:rPr lang="zh-CN" altLang="en-US" sz="5400" b="1">
                <a:latin typeface="微软雅黑" panose="020B0503020204020204" pitchFamily="34" charset="-122"/>
                <a:ea typeface="微软雅黑" panose="020B0503020204020204" pitchFamily="34" charset="-122"/>
              </a:rPr>
              <a:t>回看线性回归</a:t>
            </a:r>
            <a:r>
              <a:rPr lang="zh-CN" altLang="en-US" sz="5400" b="1" dirty="0">
                <a:latin typeface="微软雅黑" panose="020B0503020204020204" pitchFamily="34" charset="-122"/>
                <a:ea typeface="微软雅黑" panose="020B0503020204020204" pitchFamily="34" charset="-122"/>
              </a:rPr>
              <a:t>模型评估</a:t>
            </a: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2" descr="https://uploader.shimo.im/f/raLZAkPn59wOx5HJ.png!original"/>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2702005"/>
            <a:ext cx="90106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42007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1396" y="1036063"/>
            <a:ext cx="11410783" cy="5509200"/>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模型</a:t>
            </a:r>
            <a:r>
              <a:rPr lang="zh-CN" altLang="en-US" sz="3200" b="1" dirty="0">
                <a:latin typeface="微软雅黑" panose="020B0503020204020204" pitchFamily="34" charset="-122"/>
                <a:ea typeface="微软雅黑" panose="020B0503020204020204" pitchFamily="34" charset="-122"/>
              </a:rPr>
              <a:t>评估的数学原理 </a:t>
            </a:r>
            <a:endParaRPr lang="en-US" altLang="zh-CN" sz="3200" b="1"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(2) Adj. R-squared</a:t>
            </a:r>
            <a:r>
              <a:rPr lang="zh-CN" altLang="en-US" sz="3200" dirty="0">
                <a:latin typeface="微软雅黑" panose="020B0503020204020204" pitchFamily="34" charset="-122"/>
                <a:ea typeface="微软雅黑" panose="020B0503020204020204" pitchFamily="34" charset="-122"/>
              </a:rPr>
              <a:t>的理解</a:t>
            </a:r>
            <a:endParaRPr lang="en-US" altLang="zh-CN" sz="3200" dirty="0">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Adj. R-squared</a:t>
            </a:r>
            <a:r>
              <a:rPr lang="zh-CN" altLang="en-US" sz="3200" dirty="0">
                <a:latin typeface="微软雅黑" panose="020B0503020204020204" pitchFamily="34" charset="-122"/>
                <a:ea typeface="微软雅黑" panose="020B0503020204020204" pitchFamily="34" charset="-122"/>
              </a:rPr>
              <a:t>是</a:t>
            </a:r>
            <a:r>
              <a:rPr lang="en-US" altLang="zh-CN" sz="3200" dirty="0">
                <a:latin typeface="微软雅黑" panose="020B0503020204020204" pitchFamily="34" charset="-122"/>
                <a:ea typeface="微软雅黑" panose="020B0503020204020204" pitchFamily="34" charset="-122"/>
              </a:rPr>
              <a:t>R-squared</a:t>
            </a:r>
            <a:r>
              <a:rPr lang="zh-CN" altLang="en-US" sz="3200" dirty="0">
                <a:latin typeface="微软雅黑" panose="020B0503020204020204" pitchFamily="34" charset="-122"/>
                <a:ea typeface="微软雅黑" panose="020B0503020204020204" pitchFamily="34" charset="-122"/>
              </a:rPr>
              <a:t>的改进版</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其目的是为了防止选取的特征变量过多（</a:t>
            </a:r>
            <a:r>
              <a:rPr lang="zh-CN" altLang="en-US" sz="3200">
                <a:latin typeface="微软雅黑" panose="020B0503020204020204" pitchFamily="34" charset="-122"/>
                <a:ea typeface="微软雅黑" panose="020B0503020204020204" pitchFamily="34" charset="-122"/>
              </a:rPr>
              <a:t>主要针对多元</a:t>
            </a:r>
            <a:r>
              <a:rPr lang="zh-CN" altLang="en-US" sz="3200" dirty="0">
                <a:latin typeface="微软雅黑" panose="020B0503020204020204" pitchFamily="34" charset="-122"/>
                <a:ea typeface="微软雅黑" panose="020B0503020204020204" pitchFamily="34" charset="-122"/>
              </a:rPr>
              <a:t>线性回归），而导致虚高的</a:t>
            </a:r>
            <a:r>
              <a:rPr lang="en-US" altLang="zh-CN" sz="3200" dirty="0">
                <a:latin typeface="微软雅黑" panose="020B0503020204020204" pitchFamily="34" charset="-122"/>
                <a:ea typeface="微软雅黑" panose="020B0503020204020204" pitchFamily="34" charset="-122"/>
              </a:rPr>
              <a:t>R-squared</a:t>
            </a:r>
          </a:p>
          <a:p>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每当新增一个特征变量的时候，因为线性回归背后的数学原理，都会导致</a:t>
            </a:r>
            <a:r>
              <a:rPr lang="en-US" altLang="zh-CN" sz="3200" dirty="0">
                <a:latin typeface="微软雅黑" panose="020B0503020204020204" pitchFamily="34" charset="-122"/>
                <a:ea typeface="微软雅黑" panose="020B0503020204020204" pitchFamily="34" charset="-122"/>
              </a:rPr>
              <a:t>R-squared</a:t>
            </a:r>
            <a:r>
              <a:rPr lang="zh-CN" altLang="en-US" sz="3200" dirty="0">
                <a:latin typeface="微软雅黑" panose="020B0503020204020204" pitchFamily="34" charset="-122"/>
                <a:ea typeface="微软雅黑" panose="020B0503020204020204" pitchFamily="34" charset="-122"/>
              </a:rPr>
              <a:t>增加，但是可能这个新增的特征变量可能对模型并没有什么帮助，为了限制过多的特征变量，所以引入了</a:t>
            </a:r>
            <a:r>
              <a:rPr lang="en-US" altLang="zh-CN" sz="3200" dirty="0">
                <a:latin typeface="微软雅黑" panose="020B0503020204020204" pitchFamily="34" charset="-122"/>
                <a:ea typeface="微软雅黑" panose="020B0503020204020204" pitchFamily="34" charset="-122"/>
              </a:rPr>
              <a:t>Adj. R-squared</a:t>
            </a:r>
            <a:r>
              <a:rPr lang="zh-CN" altLang="en-US" sz="3200" dirty="0">
                <a:latin typeface="微软雅黑" panose="020B0503020204020204" pitchFamily="34" charset="-122"/>
                <a:ea typeface="微软雅黑" panose="020B0503020204020204" pitchFamily="34" charset="-122"/>
              </a:rPr>
              <a:t>的概念</a:t>
            </a: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155575" y="64084"/>
            <a:ext cx="5109091" cy="830997"/>
          </a:xfrm>
          <a:prstGeom prst="rect">
            <a:avLst/>
          </a:prstGeom>
        </p:spPr>
        <p:txBody>
          <a:bodyPr wrap="none">
            <a:spAutoFit/>
          </a:bodyPr>
          <a:lstStyle/>
          <a:p>
            <a:pPr algn="ctr"/>
            <a:r>
              <a:rPr lang="zh-CN" altLang="en-US" sz="4800" b="1">
                <a:latin typeface="微软雅黑" panose="020B0503020204020204" pitchFamily="34" charset="-122"/>
                <a:ea typeface="微软雅黑" panose="020B0503020204020204" pitchFamily="34" charset="-122"/>
              </a:rPr>
              <a:t>线性回归</a:t>
            </a:r>
            <a:r>
              <a:rPr lang="zh-CN" altLang="en-US" sz="4800" b="1" dirty="0">
                <a:latin typeface="微软雅黑" panose="020B0503020204020204" pitchFamily="34" charset="-122"/>
                <a:ea typeface="微软雅黑" panose="020B0503020204020204" pitchFamily="34" charset="-122"/>
              </a:rPr>
              <a:t>模型评估</a:t>
            </a: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611737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2775" y="1432247"/>
            <a:ext cx="10969625" cy="3785652"/>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模型</a:t>
            </a:r>
            <a:r>
              <a:rPr lang="zh-CN" altLang="en-US" sz="2400" b="1" dirty="0">
                <a:latin typeface="微软雅黑" panose="020B0503020204020204" pitchFamily="34" charset="-122"/>
                <a:ea typeface="微软雅黑" panose="020B0503020204020204" pitchFamily="34" charset="-122"/>
              </a:rPr>
              <a:t>评估的数学原理 </a:t>
            </a:r>
            <a:endParaRPr lang="en-US" altLang="zh-CN" sz="2400" b="1"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(2) Adj. R-squared</a:t>
            </a:r>
            <a:r>
              <a:rPr lang="zh-CN" altLang="en-US" sz="2400" dirty="0">
                <a:latin typeface="微软雅黑" panose="020B0503020204020204" pitchFamily="34" charset="-122"/>
                <a:ea typeface="微软雅黑" panose="020B0503020204020204" pitchFamily="34" charset="-122"/>
              </a:rPr>
              <a:t>的理解</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Adj. R-squared</a:t>
            </a:r>
            <a:r>
              <a:rPr lang="zh-CN" altLang="en-US" sz="2400" dirty="0">
                <a:latin typeface="微软雅黑" panose="020B0503020204020204" pitchFamily="34" charset="-122"/>
                <a:ea typeface="微软雅黑" panose="020B0503020204020204" pitchFamily="34" charset="-122"/>
              </a:rPr>
              <a:t>会在原来</a:t>
            </a:r>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的基础上额外考虑到特征变量数目这一值，其公式如下：</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其中</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为样本数量</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为特征变量数量</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可以看到当特征变量数量</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越多的时候，其实会对</a:t>
            </a:r>
            <a:r>
              <a:rPr lang="en-US" altLang="zh-CN" sz="2400" dirty="0">
                <a:latin typeface="微软雅黑" panose="020B0503020204020204" pitchFamily="34" charset="-122"/>
                <a:ea typeface="微软雅黑" panose="020B0503020204020204" pitchFamily="34" charset="-122"/>
              </a:rPr>
              <a:t>Adj. R-squared</a:t>
            </a:r>
            <a:r>
              <a:rPr lang="zh-CN" altLang="en-US" sz="2400" dirty="0">
                <a:latin typeface="微软雅黑" panose="020B0503020204020204" pitchFamily="34" charset="-122"/>
                <a:ea typeface="微软雅黑" panose="020B0503020204020204" pitchFamily="34" charset="-122"/>
              </a:rPr>
              <a:t>产生负影响，因此不要为了一味地追求高</a:t>
            </a:r>
            <a:r>
              <a:rPr lang="en-US" altLang="zh-CN" sz="2400" dirty="0">
                <a:latin typeface="微软雅黑" panose="020B0503020204020204" pitchFamily="34" charset="-122"/>
                <a:ea typeface="微软雅黑" panose="020B0503020204020204" pitchFamily="34" charset="-122"/>
              </a:rPr>
              <a:t>R-squared</a:t>
            </a:r>
            <a:r>
              <a:rPr lang="zh-CN" altLang="en-US" sz="2400" dirty="0">
                <a:latin typeface="微软雅黑" panose="020B0503020204020204" pitchFamily="34" charset="-122"/>
                <a:ea typeface="微软雅黑" panose="020B0503020204020204" pitchFamily="34" charset="-122"/>
              </a:rPr>
              <a:t>而过多的添加特征变量</a:t>
            </a:r>
          </a:p>
        </p:txBody>
      </p:sp>
      <p:sp>
        <p:nvSpPr>
          <p:cNvPr id="5" name="AutoShape 2" descr="https://uploader.shimo.im/f/z7OwJ2kAouw4pf6s.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er.shimo.im/f/K7Xs7YlfTAsrN5un.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boDyz7USk9Q0iHaK.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s://uploader.shimo.im/f/boDyz7USk9Q0iHaK.png!origina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uploader.shimo.im/f/boDyz7USk9Q0iHaK.png!origina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291933" y="107627"/>
            <a:ext cx="5109091" cy="830997"/>
          </a:xfrm>
          <a:prstGeom prst="rect">
            <a:avLst/>
          </a:prstGeom>
        </p:spPr>
        <p:txBody>
          <a:bodyPr wrap="none">
            <a:spAutoFit/>
          </a:bodyPr>
          <a:lstStyle/>
          <a:p>
            <a:pPr algn="ctr"/>
            <a:r>
              <a:rPr lang="zh-CN" altLang="en-US" sz="4800" b="1">
                <a:latin typeface="微软雅黑" panose="020B0503020204020204" pitchFamily="34" charset="-122"/>
                <a:ea typeface="微软雅黑" panose="020B0503020204020204" pitchFamily="34" charset="-122"/>
              </a:rPr>
              <a:t>线性回归</a:t>
            </a:r>
            <a:r>
              <a:rPr lang="zh-CN" altLang="en-US" sz="4800" b="1" dirty="0">
                <a:latin typeface="微软雅黑" panose="020B0503020204020204" pitchFamily="34" charset="-122"/>
                <a:ea typeface="微软雅黑" panose="020B0503020204020204" pitchFamily="34" charset="-122"/>
              </a:rPr>
              <a:t>模型评估</a:t>
            </a:r>
          </a:p>
        </p:txBody>
      </p:sp>
      <p:sp>
        <p:nvSpPr>
          <p:cNvPr id="4" name="AutoShape 2" descr="https://uploader.shimo.im/f/KoCmV3JPG6UgU75H.png!origina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7106" name="Picture 2" descr="https://uploader.shimo.im/f/hxgUJdRgChYT6vQ9.png!orig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124200"/>
            <a:ext cx="3943350" cy="81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866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C06415-6ECC-0791-9604-99D5C8841752}"/>
              </a:ext>
            </a:extLst>
          </p:cNvPr>
          <p:cNvSpPr>
            <a:spLocks noGrp="1"/>
          </p:cNvSpPr>
          <p:nvPr>
            <p:ph type="title"/>
          </p:nvPr>
        </p:nvSpPr>
        <p:spPr/>
        <p:txBody>
          <a:bodyPr/>
          <a:lstStyle/>
          <a:p>
            <a:r>
              <a:rPr lang="zh-CN" altLang="en-US" sz="4400" b="1"/>
              <a:t>本章总结</a:t>
            </a:r>
          </a:p>
        </p:txBody>
      </p:sp>
      <p:sp>
        <p:nvSpPr>
          <p:cNvPr id="6" name="内容占位符 5">
            <a:extLst>
              <a:ext uri="{FF2B5EF4-FFF2-40B4-BE49-F238E27FC236}">
                <a16:creationId xmlns:a16="http://schemas.microsoft.com/office/drawing/2014/main" id="{D1922BAE-D124-AF4C-D084-BC41C4B5227F}"/>
              </a:ext>
            </a:extLst>
          </p:cNvPr>
          <p:cNvSpPr>
            <a:spLocks noGrp="1"/>
          </p:cNvSpPr>
          <p:nvPr>
            <p:ph idx="1"/>
          </p:nvPr>
        </p:nvSpPr>
        <p:spPr/>
        <p:txBody>
          <a:bodyPr/>
          <a:lstStyle/>
          <a:p>
            <a:r>
              <a:rPr lang="zh-CN" altLang="en-US"/>
              <a:t>线性回归模型</a:t>
            </a:r>
            <a:endParaRPr lang="en-US" altLang="zh-CN"/>
          </a:p>
          <a:p>
            <a:r>
              <a:rPr lang="zh-CN" altLang="en-US"/>
              <a:t>模型的优化方法</a:t>
            </a:r>
            <a:endParaRPr lang="en-US" altLang="zh-CN"/>
          </a:p>
          <a:p>
            <a:r>
              <a:rPr lang="zh-CN" altLang="en-US"/>
              <a:t>模型的正则化</a:t>
            </a:r>
            <a:endParaRPr lang="en-US" altLang="zh-CN"/>
          </a:p>
          <a:p>
            <a:r>
              <a:rPr lang="zh-CN" altLang="en-US"/>
              <a:t>模型的评估</a:t>
            </a:r>
          </a:p>
        </p:txBody>
      </p:sp>
      <p:sp>
        <p:nvSpPr>
          <p:cNvPr id="4" name="灯片编号占位符 3">
            <a:extLst>
              <a:ext uri="{FF2B5EF4-FFF2-40B4-BE49-F238E27FC236}">
                <a16:creationId xmlns:a16="http://schemas.microsoft.com/office/drawing/2014/main" id="{3E3ED697-D5DD-72C2-4842-8873593C4C02}"/>
              </a:ext>
            </a:extLst>
          </p:cNvPr>
          <p:cNvSpPr>
            <a:spLocks noGrp="1"/>
          </p:cNvSpPr>
          <p:nvPr>
            <p:ph type="sldNum" sz="quarter" idx="4294967295"/>
          </p:nvPr>
        </p:nvSpPr>
        <p:spPr>
          <a:xfrm>
            <a:off x="0" y="0"/>
            <a:ext cx="0" cy="0"/>
          </a:xfrm>
        </p:spPr>
        <p:txBody>
          <a:bodyPr/>
          <a:lstStyle/>
          <a:p>
            <a:fld id="{6FEF61FC-4DDC-4DA2-9F64-B4CD5E4EB23D}" type="slidenum">
              <a:rPr lang="zh-CN" altLang="en-US" smtClean="0"/>
              <a:t>89</a:t>
            </a:fld>
            <a:endParaRPr lang="zh-CN" altLang="en-US"/>
          </a:p>
        </p:txBody>
      </p:sp>
    </p:spTree>
    <p:extLst>
      <p:ext uri="{BB962C8B-B14F-4D97-AF65-F5344CB8AC3E}">
        <p14:creationId xmlns:p14="http://schemas.microsoft.com/office/powerpoint/2010/main" val="270364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4800" y="18175"/>
            <a:ext cx="3570208" cy="769441"/>
          </a:xfrm>
          <a:prstGeom prst="rect">
            <a:avLst/>
          </a:prstGeom>
        </p:spPr>
        <p:txBody>
          <a:bodyPr wrap="none">
            <a:spAutoFit/>
          </a:bodyPr>
          <a:lstStyle/>
          <a:p>
            <a:r>
              <a:rPr lang="zh-CN" altLang="en-US" sz="4400" b="1">
                <a:latin typeface="微软雅黑" panose="020B0503020204020204" pitchFamily="34" charset="-122"/>
                <a:ea typeface="微软雅黑" panose="020B0503020204020204" pitchFamily="34" charset="-122"/>
              </a:rPr>
              <a:t>一</a:t>
            </a:r>
            <a:r>
              <a:rPr lang="zh-CN" altLang="en-US" sz="4400" b="1" dirty="0">
                <a:latin typeface="微软雅黑" panose="020B0503020204020204" pitchFamily="34" charset="-122"/>
                <a:ea typeface="微软雅黑" panose="020B0503020204020204" pitchFamily="34" charset="-122"/>
              </a:rPr>
              <a:t>元线性回归</a:t>
            </a:r>
          </a:p>
        </p:txBody>
      </p:sp>
      <p:pic>
        <p:nvPicPr>
          <p:cNvPr id="2050" name="Picture 2" descr="https://uploader.shimo.im/f/RAjbohY3AhYSe212.png!orig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8087604" cy="50365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621BEB8-9FDF-361E-DD71-FECC20A0605E}"/>
                  </a:ext>
                </a:extLst>
              </p:cNvPr>
              <p:cNvSpPr txBox="1"/>
              <p:nvPr/>
            </p:nvSpPr>
            <p:spPr>
              <a:xfrm>
                <a:off x="7543800" y="1143000"/>
                <a:ext cx="4648200" cy="4047903"/>
              </a:xfrm>
              <a:prstGeom prst="rect">
                <a:avLst/>
              </a:prstGeom>
              <a:noFill/>
            </p:spPr>
            <p:txBody>
              <a:bodyPr wrap="square">
                <a:spAutoFit/>
              </a:bodyPr>
              <a:lstStyle/>
              <a:p>
                <a:r>
                  <a:rPr lang="zh-CN" altLang="en-US" sz="3200" dirty="0">
                    <a:latin typeface="微软雅黑" panose="020B0503020204020204" pitchFamily="34" charset="-122"/>
                    <a:ea typeface="微软雅黑" panose="020B0503020204020204" pitchFamily="34" charset="-122"/>
                  </a:rPr>
                  <a:t>其中</a:t>
                </a:r>
                <a14:m>
                  <m:oMath xmlns:m="http://schemas.openxmlformats.org/officeDocument/2006/math">
                    <m:sSup>
                      <m:sSupPr>
                        <m:ctrlPr>
                          <a:rPr lang="en-US" altLang="zh-CN" sz="3200" b="0" i="1" smtClean="0">
                            <a:latin typeface="Cambria Math" panose="02040503050406030204" pitchFamily="18" charset="0"/>
                            <a:ea typeface="微软雅黑" panose="020B0503020204020204" pitchFamily="34" charset="-122"/>
                          </a:rPr>
                        </m:ctrlPr>
                      </m:sSupPr>
                      <m:e>
                        <m:r>
                          <a:rPr lang="en-US" altLang="zh-CN" sz="3200" b="0" i="1" smtClean="0">
                            <a:latin typeface="Cambria Math"/>
                            <a:ea typeface="微软雅黑" panose="020B0503020204020204" pitchFamily="34" charset="-122"/>
                          </a:rPr>
                          <m:t>𝑦</m:t>
                        </m:r>
                      </m:e>
                      <m:sup>
                        <m:r>
                          <a:rPr lang="en-US" altLang="zh-CN" sz="3200" b="0" i="1" smtClean="0">
                            <a:latin typeface="Cambria Math"/>
                            <a:ea typeface="微软雅黑" panose="020B0503020204020204" pitchFamily="34" charset="-122"/>
                          </a:rPr>
                          <m:t>𝑖</m:t>
                        </m:r>
                      </m:sup>
                    </m:sSup>
                  </m:oMath>
                </a14:m>
                <a:r>
                  <a:rPr lang="zh-CN" altLang="en-US" sz="3200" dirty="0">
                    <a:latin typeface="微软雅黑" panose="020B0503020204020204" pitchFamily="34" charset="-122"/>
                    <a:ea typeface="微软雅黑" panose="020B0503020204020204" pitchFamily="34" charset="-122"/>
                  </a:rPr>
                  <a:t>为实际值，</a:t>
                </a:r>
                <a:r>
                  <a:rPr lang="en-US" altLang="zh-CN" sz="3200" dirty="0">
                    <a:ea typeface="微软雅黑" panose="020B0503020204020204" pitchFamily="34" charset="-122"/>
                  </a:rPr>
                  <a:t> </a:t>
                </a:r>
                <a14:m>
                  <m:oMath xmlns:m="http://schemas.openxmlformats.org/officeDocument/2006/math">
                    <m:sSup>
                      <m:sSupPr>
                        <m:ctrlPr>
                          <a:rPr lang="en-US" altLang="zh-CN" sz="3200" i="1">
                            <a:latin typeface="Cambria Math" panose="02040503050406030204" pitchFamily="18" charset="0"/>
                            <a:ea typeface="微软雅黑" panose="020B0503020204020204" pitchFamily="34" charset="-122"/>
                          </a:rPr>
                        </m:ctrlPr>
                      </m:sSupPr>
                      <m:e>
                        <m:acc>
                          <m:accPr>
                            <m:chr m:val="̂"/>
                            <m:ctrlPr>
                              <a:rPr lang="en-US" altLang="zh-CN" sz="3200" i="1" smtClean="0">
                                <a:latin typeface="Cambria Math" panose="02040503050406030204" pitchFamily="18" charset="0"/>
                                <a:ea typeface="微软雅黑" panose="020B0503020204020204" pitchFamily="34" charset="-122"/>
                              </a:rPr>
                            </m:ctrlPr>
                          </m:accPr>
                          <m:e>
                            <m:r>
                              <a:rPr lang="en-US" altLang="zh-CN" sz="3200" b="0" i="1" smtClean="0">
                                <a:latin typeface="Cambria Math"/>
                                <a:ea typeface="微软雅黑" panose="020B0503020204020204" pitchFamily="34" charset="-122"/>
                              </a:rPr>
                              <m:t>𝑦</m:t>
                            </m:r>
                          </m:e>
                        </m:acc>
                      </m:e>
                      <m:sup>
                        <m:r>
                          <a:rPr lang="en-US" altLang="zh-CN" sz="3200" i="1">
                            <a:latin typeface="Cambria Math"/>
                            <a:ea typeface="微软雅黑" panose="020B0503020204020204" pitchFamily="34" charset="-122"/>
                          </a:rPr>
                          <m:t>𝑖</m:t>
                        </m:r>
                      </m:sup>
                    </m:sSup>
                  </m:oMath>
                </a14:m>
                <a:r>
                  <a:rPr lang="zh-CN" altLang="en-US" sz="3200" dirty="0">
                    <a:latin typeface="微软雅黑" panose="020B0503020204020204" pitchFamily="34" charset="-122"/>
                    <a:ea typeface="微软雅黑" panose="020B0503020204020204" pitchFamily="34" charset="-122"/>
                  </a:rPr>
                  <a:t>为预测值，一元线性回归的目的就是</a:t>
                </a:r>
                <a:r>
                  <a:rPr lang="zh-CN" altLang="en-US" sz="3200" dirty="0">
                    <a:solidFill>
                      <a:srgbClr val="FF0000"/>
                    </a:solidFill>
                    <a:latin typeface="微软雅黑" panose="020B0503020204020204" pitchFamily="34" charset="-122"/>
                    <a:ea typeface="微软雅黑" panose="020B0503020204020204" pitchFamily="34" charset="-122"/>
                  </a:rPr>
                  <a:t>拟合</a:t>
                </a:r>
                <a:r>
                  <a:rPr lang="zh-CN" altLang="en-US" sz="3200" dirty="0">
                    <a:latin typeface="微软雅黑" panose="020B0503020204020204" pitchFamily="34" charset="-122"/>
                    <a:ea typeface="微软雅黑" panose="020B0503020204020204" pitchFamily="34" charset="-122"/>
                  </a:rPr>
                  <a:t>出一条线来使得预测值和实际值尽可能的接近，如果大部分点都落在拟合出来的线上，那么该线性回归模型则拟合较好。</a:t>
                </a:r>
                <a:endParaRPr lang="zh-CN" altLang="en-US" sz="3200"/>
              </a:p>
            </p:txBody>
          </p:sp>
        </mc:Choice>
        <mc:Fallback xmlns="">
          <p:sp>
            <p:nvSpPr>
              <p:cNvPr id="3" name="文本框 2">
                <a:extLst>
                  <a:ext uri="{FF2B5EF4-FFF2-40B4-BE49-F238E27FC236}">
                    <a16:creationId xmlns:a16="http://schemas.microsoft.com/office/drawing/2014/main" id="{8621BEB8-9FDF-361E-DD71-FECC20A0605E}"/>
                  </a:ext>
                </a:extLst>
              </p:cNvPr>
              <p:cNvSpPr txBox="1">
                <a:spLocks noRot="1" noChangeAspect="1" noMove="1" noResize="1" noEditPoints="1" noAdjustHandles="1" noChangeArrowheads="1" noChangeShapeType="1" noTextEdit="1"/>
              </p:cNvSpPr>
              <p:nvPr/>
            </p:nvSpPr>
            <p:spPr>
              <a:xfrm>
                <a:off x="7543800" y="1143000"/>
                <a:ext cx="4648200" cy="4047903"/>
              </a:xfrm>
              <a:prstGeom prst="rect">
                <a:avLst/>
              </a:prstGeom>
              <a:blipFill>
                <a:blip r:embed="rId3"/>
                <a:stretch>
                  <a:fillRect l="-3412" t="-1506" b="-39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1118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4.3"/>
</p:tagLst>
</file>

<file path=ppt/tags/tag2.xml><?xml version="1.0" encoding="utf-8"?>
<p:tagLst xmlns:a="http://schemas.openxmlformats.org/drawingml/2006/main" xmlns:r="http://schemas.openxmlformats.org/officeDocument/2006/relationships" xmlns:p="http://schemas.openxmlformats.org/presentationml/2006/main">
  <p:tag name="TIMING" val="|31.6"/>
</p:tagLst>
</file>

<file path=ppt/tags/tag3.xml><?xml version="1.0" encoding="utf-8"?>
<p:tagLst xmlns:a="http://schemas.openxmlformats.org/drawingml/2006/main" xmlns:r="http://schemas.openxmlformats.org/officeDocument/2006/relationships" xmlns:p="http://schemas.openxmlformats.org/presentationml/2006/main">
  <p:tag name="TIMING" val="|57.2"/>
</p:tagLst>
</file>

<file path=ppt/tags/tag4.xml><?xml version="1.0" encoding="utf-8"?>
<p:tagLst xmlns:a="http://schemas.openxmlformats.org/drawingml/2006/main" xmlns:r="http://schemas.openxmlformats.org/officeDocument/2006/relationships" xmlns:p="http://schemas.openxmlformats.org/presentationml/2006/main">
  <p:tag name="TIMING" val="|3.6|4.6|53.4|13.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6EB9692D-8045-443B-AEB9-012519818B04}" vid="{967F5D7D-80AE-461F-85CA-6AF28F3118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emplate>
  <TotalTime>19816</TotalTime>
  <Words>2390</Words>
  <Application>Microsoft Office PowerPoint</Application>
  <PresentationFormat>宽屏</PresentationFormat>
  <Paragraphs>384</Paragraphs>
  <Slides>89</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89</vt:i4>
      </vt:variant>
    </vt:vector>
  </HeadingPairs>
  <TitlesOfParts>
    <vt:vector size="104" baseType="lpstr">
      <vt:lpstr>CMMI10</vt:lpstr>
      <vt:lpstr>CMMIB10</vt:lpstr>
      <vt:lpstr>CMR10</vt:lpstr>
      <vt:lpstr>CMSY10</vt:lpstr>
      <vt:lpstr>华文楷体</vt:lpstr>
      <vt:lpstr>微软雅黑</vt:lpstr>
      <vt:lpstr>Arial</vt:lpstr>
      <vt:lpstr>Calibri</vt:lpstr>
      <vt:lpstr>Cambria</vt:lpstr>
      <vt:lpstr>Cambria Math</vt:lpstr>
      <vt:lpstr>Helvetica</vt:lpstr>
      <vt:lpstr>Times New Roman</vt:lpstr>
      <vt:lpstr>Wingdings</vt:lpstr>
      <vt:lpstr>Wingdings 3</vt:lpstr>
      <vt:lpstr>my</vt:lpstr>
      <vt:lpstr>第二章 线性回归与模型正则化</vt:lpstr>
      <vt:lpstr>线性回归</vt:lpstr>
      <vt:lpstr>PowerPoint 演示文稿</vt:lpstr>
      <vt:lpstr>PowerPoint 演示文稿</vt:lpstr>
      <vt:lpstr>线性回归（Linear Regression）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课前回顾</vt:lpstr>
      <vt:lpstr>课前回顾</vt:lpstr>
      <vt:lpstr>课前回顾</vt:lpstr>
      <vt:lpstr>课前回顾</vt:lpstr>
      <vt:lpstr>线性回归（Linear Regression）</vt:lpstr>
      <vt:lpstr>学习准则</vt:lpstr>
      <vt:lpstr>经验风险</vt:lpstr>
      <vt:lpstr>最优化问题</vt:lpstr>
      <vt:lpstr>经验风险最小化</vt:lpstr>
      <vt:lpstr>经验风险最小化</vt:lpstr>
      <vt:lpstr>经验风险最小化</vt:lpstr>
      <vt:lpstr>经验风险最小化</vt:lpstr>
      <vt:lpstr>经验风险最小化</vt:lpstr>
      <vt:lpstr>经验风险最小化</vt:lpstr>
      <vt:lpstr>课前回顾</vt:lpstr>
      <vt:lpstr>PowerPoint 演示文稿</vt:lpstr>
      <vt:lpstr>PowerPoint 演示文稿</vt:lpstr>
      <vt:lpstr>PowerPoint 演示文稿</vt:lpstr>
      <vt:lpstr>PowerPoint 演示文稿</vt:lpstr>
      <vt:lpstr>经验风险最小化</vt:lpstr>
      <vt:lpstr>经验风险最小化</vt:lpstr>
      <vt:lpstr>梯度下降法</vt:lpstr>
      <vt:lpstr>梯度下降法</vt:lpstr>
      <vt:lpstr>梯度下降法</vt:lpstr>
      <vt:lpstr>梯度下降法</vt:lpstr>
      <vt:lpstr>数学上的方向是什么</vt:lpstr>
      <vt:lpstr>点沿着方向移动对应的函数值</vt:lpstr>
      <vt:lpstr>哪个方向？</vt:lpstr>
      <vt:lpstr>近似推导</vt:lpstr>
      <vt:lpstr>近似推导</vt:lpstr>
      <vt:lpstr>近似推导</vt:lpstr>
      <vt:lpstr>近似推导</vt:lpstr>
      <vt:lpstr>梯度下降法（ Gradient Descent ）</vt:lpstr>
      <vt:lpstr>梯度下降法（ Gradient Descent ）</vt:lpstr>
      <vt:lpstr>梯度下降法（ Gradient Descent ）</vt:lpstr>
      <vt:lpstr>梯度下降法</vt:lpstr>
      <vt:lpstr>梯度下降法的问题</vt:lpstr>
      <vt:lpstr>梯度下降法：学习率是十分重要的超参数！</vt:lpstr>
      <vt:lpstr>梯度下降法：学习率是十分重要的超参数！</vt:lpstr>
      <vt:lpstr>模型评估</vt:lpstr>
      <vt:lpstr>PowerPoint 演示文稿</vt:lpstr>
      <vt:lpstr>线性回归模型评估</vt:lpstr>
      <vt:lpstr>线性回归模型评估</vt:lpstr>
      <vt:lpstr>PowerPoint 演示文稿</vt:lpstr>
      <vt:lpstr>PowerPoint 演示文稿</vt:lpstr>
      <vt:lpstr>PowerPoint 演示文稿</vt:lpstr>
      <vt:lpstr>PowerPoint 演示文稿</vt:lpstr>
      <vt:lpstr>PowerPoint 演示文稿</vt:lpstr>
      <vt:lpstr>模型正则化</vt:lpstr>
      <vt:lpstr>PowerPoint 演示文稿</vt:lpstr>
      <vt:lpstr>PowerPoint 演示文稿</vt:lpstr>
      <vt:lpstr>一元多项式线性回归</vt:lpstr>
      <vt:lpstr>一元多项式线性回归的阶数</vt:lpstr>
      <vt:lpstr>过拟合</vt:lpstr>
      <vt:lpstr>PowerPoint 演示文稿</vt:lpstr>
      <vt:lpstr>过拟合与欠拟合</vt:lpstr>
      <vt:lpstr>过拟合与欠拟合</vt:lpstr>
      <vt:lpstr>泛化错误</vt:lpstr>
      <vt:lpstr>控制过拟合：模型正则化</vt:lpstr>
      <vt:lpstr>控制过拟合：模型正则化</vt:lpstr>
      <vt:lpstr>结构风险最小化</vt:lpstr>
      <vt:lpstr>L1正则</vt:lpstr>
      <vt:lpstr>重看一元多项式线性回归</vt:lpstr>
      <vt:lpstr>常用的定理</vt:lpstr>
      <vt:lpstr>控制过拟合：优化太简单了，增大数据量</vt:lpstr>
      <vt:lpstr>控制过拟合：优化太简单了，增大数据量</vt:lpstr>
      <vt:lpstr>控制过拟合：优化太简单了，增大数据量</vt:lpstr>
      <vt:lpstr>梯度下降法:复杂的模型+合适的步长可以一直减小损失</vt:lpstr>
      <vt:lpstr>过拟合再次出现：在训练集上优化的太多！！</vt:lpstr>
      <vt:lpstr>控制过拟合：设置验证集</vt:lpstr>
      <vt:lpstr>提前停止</vt:lpstr>
      <vt:lpstr>正则化（regularization）</vt:lpstr>
      <vt:lpstr>PowerPoint 演示文稿</vt:lpstr>
      <vt:lpstr>PowerPoint 演示文稿</vt:lpstr>
      <vt:lpstr>PowerPoint 演示文稿</vt:lpstr>
      <vt:lpstr>本章总结</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张 春越</cp:lastModifiedBy>
  <cp:revision>1990</cp:revision>
  <dcterms:created xsi:type="dcterms:W3CDTF">2009-03-19T21:17:53Z</dcterms:created>
  <dcterms:modified xsi:type="dcterms:W3CDTF">2022-09-01T06:18:44Z</dcterms:modified>
</cp:coreProperties>
</file>